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nter Bold" charset="1" panose="020B0802030000000004"/>
      <p:regular r:id="rId17"/>
    </p:embeddedFont>
    <p:embeddedFont>
      <p:font typeface="TT Interphases Bold" charset="1" panose="02000803060000020004"/>
      <p:regular r:id="rId18"/>
    </p:embeddedFont>
    <p:embeddedFont>
      <p:font typeface="Inter Ultra-Bold" charset="1" panose="02000503000000020004"/>
      <p:regular r:id="rId19"/>
    </p:embeddedFont>
    <p:embeddedFont>
      <p:font typeface="Montserrat" charset="1" panose="00000500000000000000"/>
      <p:regular r:id="rId20"/>
    </p:embeddedFont>
    <p:embeddedFont>
      <p:font typeface="Inter" charset="1" panose="020B0502030000000004"/>
      <p:regular r:id="rId21"/>
    </p:embeddedFont>
    <p:embeddedFont>
      <p:font typeface="Inter Semi-Bold" charset="1" panose="0200050300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9.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jpe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6.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7.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8.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768685" y="-9085843"/>
            <a:ext cx="16287741" cy="16287741"/>
          </a:xfrm>
          <a:custGeom>
            <a:avLst/>
            <a:gdLst/>
            <a:ahLst/>
            <a:cxnLst/>
            <a:rect r="r" b="b" t="t" l="l"/>
            <a:pathLst>
              <a:path h="16287741" w="16287741">
                <a:moveTo>
                  <a:pt x="0" y="0"/>
                </a:moveTo>
                <a:lnTo>
                  <a:pt x="16287741" y="0"/>
                </a:lnTo>
                <a:lnTo>
                  <a:pt x="16287741" y="16287741"/>
                </a:lnTo>
                <a:lnTo>
                  <a:pt x="0" y="1628774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56079">
            <a:off x="6155957" y="1824797"/>
            <a:ext cx="24264087" cy="12199444"/>
          </a:xfrm>
          <a:custGeom>
            <a:avLst/>
            <a:gdLst/>
            <a:ahLst/>
            <a:cxnLst/>
            <a:rect r="r" b="b" t="t" l="l"/>
            <a:pathLst>
              <a:path h="12199444" w="24264087">
                <a:moveTo>
                  <a:pt x="0" y="0"/>
                </a:moveTo>
                <a:lnTo>
                  <a:pt x="24264086" y="0"/>
                </a:lnTo>
                <a:lnTo>
                  <a:pt x="24264086" y="12199444"/>
                </a:lnTo>
                <a:lnTo>
                  <a:pt x="0" y="12199444"/>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132404"/>
            <a:ext cx="10058914" cy="5008378"/>
          </a:xfrm>
          <a:prstGeom prst="rect">
            <a:avLst/>
          </a:prstGeom>
        </p:spPr>
        <p:txBody>
          <a:bodyPr anchor="t" rtlCol="false" tIns="0" lIns="0" bIns="0" rIns="0">
            <a:spAutoFit/>
          </a:bodyPr>
          <a:lstStyle/>
          <a:p>
            <a:pPr algn="l">
              <a:lnSpc>
                <a:spcPts val="12967"/>
              </a:lnSpc>
            </a:pPr>
            <a:r>
              <a:rPr lang="en-US" sz="13232" b="true">
                <a:solidFill>
                  <a:srgbClr val="FFFFFF"/>
                </a:solidFill>
                <a:latin typeface="Inter Bold"/>
                <a:ea typeface="Inter Bold"/>
                <a:cs typeface="Inter Bold"/>
                <a:sym typeface="Inter Bold"/>
              </a:rPr>
              <a:t>Pinjam Ruang FT V2</a:t>
            </a:r>
          </a:p>
        </p:txBody>
      </p:sp>
      <p:sp>
        <p:nvSpPr>
          <p:cNvPr name="Freeform 5" id="5"/>
          <p:cNvSpPr/>
          <p:nvPr/>
        </p:nvSpPr>
        <p:spPr>
          <a:xfrm flipH="false" flipV="false" rot="1950340">
            <a:off x="-4753251" y="10873250"/>
            <a:ext cx="17246458" cy="8671136"/>
          </a:xfrm>
          <a:custGeom>
            <a:avLst/>
            <a:gdLst/>
            <a:ahLst/>
            <a:cxnLst/>
            <a:rect r="r" b="b" t="t" l="l"/>
            <a:pathLst>
              <a:path h="8671136" w="17246458">
                <a:moveTo>
                  <a:pt x="0" y="0"/>
                </a:moveTo>
                <a:lnTo>
                  <a:pt x="17246457" y="0"/>
                </a:lnTo>
                <a:lnTo>
                  <a:pt x="17246457" y="8671135"/>
                </a:lnTo>
                <a:lnTo>
                  <a:pt x="0" y="8671135"/>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5068102">
            <a:off x="11176781" y="-517321"/>
            <a:ext cx="4590712" cy="459071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4000"/>
                  </a:srgbClr>
                </a:gs>
                <a:gs pos="100000">
                  <a:srgbClr val="543985">
                    <a:alpha val="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068102">
            <a:off x="9863886" y="2496472"/>
            <a:ext cx="3044901" cy="30449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4000"/>
                  </a:srgbClr>
                </a:gs>
                <a:gs pos="100000">
                  <a:srgbClr val="543985">
                    <a:alpha val="0"/>
                  </a:srgbClr>
                </a:gs>
              </a:gsLst>
              <a:path path="circle">
                <a:fillToRect l="0" r="100000" t="0" b="100000"/>
              </a:path>
              <a:tileRect r="0" l="-100000" b="0" t="-10000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068102">
            <a:off x="6729097" y="8841662"/>
            <a:ext cx="833276" cy="83327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33000"/>
                  </a:srgbClr>
                </a:gs>
                <a:gs pos="100000">
                  <a:srgbClr val="543985">
                    <a:alpha val="0"/>
                  </a:srgbClr>
                </a:gs>
              </a:gsLst>
              <a:path path="circle">
                <a:fillToRect l="0" r="100000" t="0" b="100000"/>
              </a:path>
              <a:tileRect r="0" l="-100000" b="0" t="-1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962261" y="1028700"/>
            <a:ext cx="4066686" cy="621309"/>
            <a:chOff x="0" y="0"/>
            <a:chExt cx="906381" cy="138477"/>
          </a:xfrm>
        </p:grpSpPr>
        <p:sp>
          <p:nvSpPr>
            <p:cNvPr name="Freeform 16" id="16"/>
            <p:cNvSpPr/>
            <p:nvPr/>
          </p:nvSpPr>
          <p:spPr>
            <a:xfrm flipH="false" flipV="false" rot="0">
              <a:off x="0" y="0"/>
              <a:ext cx="906381" cy="138477"/>
            </a:xfrm>
            <a:custGeom>
              <a:avLst/>
              <a:gdLst/>
              <a:ahLst/>
              <a:cxnLst/>
              <a:rect r="r" b="b" t="t" l="l"/>
              <a:pathLst>
                <a:path h="138477" w="906381">
                  <a:moveTo>
                    <a:pt x="69239" y="0"/>
                  </a:moveTo>
                  <a:lnTo>
                    <a:pt x="837143" y="0"/>
                  </a:lnTo>
                  <a:cubicBezTo>
                    <a:pt x="855506" y="0"/>
                    <a:pt x="873117" y="7295"/>
                    <a:pt x="886102" y="20279"/>
                  </a:cubicBezTo>
                  <a:cubicBezTo>
                    <a:pt x="899087" y="33264"/>
                    <a:pt x="906381" y="50875"/>
                    <a:pt x="906381" y="69239"/>
                  </a:cubicBezTo>
                  <a:lnTo>
                    <a:pt x="906381" y="69239"/>
                  </a:lnTo>
                  <a:cubicBezTo>
                    <a:pt x="906381" y="87602"/>
                    <a:pt x="899087" y="105213"/>
                    <a:pt x="886102" y="118198"/>
                  </a:cubicBezTo>
                  <a:cubicBezTo>
                    <a:pt x="873117" y="131182"/>
                    <a:pt x="855506" y="138477"/>
                    <a:pt x="837143" y="138477"/>
                  </a:cubicBezTo>
                  <a:lnTo>
                    <a:pt x="69239" y="138477"/>
                  </a:lnTo>
                  <a:cubicBezTo>
                    <a:pt x="50875" y="138477"/>
                    <a:pt x="33264" y="131182"/>
                    <a:pt x="20279" y="118198"/>
                  </a:cubicBezTo>
                  <a:cubicBezTo>
                    <a:pt x="7295" y="105213"/>
                    <a:pt x="0" y="87602"/>
                    <a:pt x="0" y="69239"/>
                  </a:cubicBezTo>
                  <a:lnTo>
                    <a:pt x="0" y="69239"/>
                  </a:lnTo>
                  <a:cubicBezTo>
                    <a:pt x="0" y="50875"/>
                    <a:pt x="7295" y="33264"/>
                    <a:pt x="20279" y="20279"/>
                  </a:cubicBezTo>
                  <a:cubicBezTo>
                    <a:pt x="33264" y="7295"/>
                    <a:pt x="50875" y="0"/>
                    <a:pt x="69239" y="0"/>
                  </a:cubicBezTo>
                  <a:close/>
                </a:path>
              </a:pathLst>
            </a:custGeom>
            <a:solidFill>
              <a:srgbClr val="CFCFCF"/>
            </a:solidFill>
            <a:ln cap="rnd">
              <a:noFill/>
              <a:prstDash val="solid"/>
              <a:round/>
            </a:ln>
          </p:spPr>
        </p:sp>
        <p:sp>
          <p:nvSpPr>
            <p:cNvPr name="TextBox 17" id="17"/>
            <p:cNvSpPr txBox="true"/>
            <p:nvPr/>
          </p:nvSpPr>
          <p:spPr>
            <a:xfrm>
              <a:off x="0" y="-38100"/>
              <a:ext cx="906381" cy="176577"/>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414417" y="1109137"/>
            <a:ext cx="409369" cy="460435"/>
          </a:xfrm>
          <a:custGeom>
            <a:avLst/>
            <a:gdLst/>
            <a:ahLst/>
            <a:cxnLst/>
            <a:rect r="r" b="b" t="t" l="l"/>
            <a:pathLst>
              <a:path h="460435" w="409369">
                <a:moveTo>
                  <a:pt x="0" y="0"/>
                </a:moveTo>
                <a:lnTo>
                  <a:pt x="409369" y="0"/>
                </a:lnTo>
                <a:lnTo>
                  <a:pt x="409369" y="460435"/>
                </a:lnTo>
                <a:lnTo>
                  <a:pt x="0" y="4604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2318666" y="1140991"/>
            <a:ext cx="2235778" cy="349250"/>
          </a:xfrm>
          <a:prstGeom prst="rect">
            <a:avLst/>
          </a:prstGeom>
        </p:spPr>
        <p:txBody>
          <a:bodyPr anchor="t" rtlCol="false" tIns="0" lIns="0" bIns="0" rIns="0">
            <a:spAutoFit/>
          </a:bodyPr>
          <a:lstStyle/>
          <a:p>
            <a:pPr algn="l">
              <a:lnSpc>
                <a:spcPts val="2800"/>
              </a:lnSpc>
            </a:pPr>
            <a:r>
              <a:rPr lang="en-US" sz="2000" b="true">
                <a:solidFill>
                  <a:srgbClr val="EBE4ED"/>
                </a:solidFill>
                <a:latin typeface="TT Interphases Bold"/>
                <a:ea typeface="TT Interphases Bold"/>
                <a:cs typeface="TT Interphases Bold"/>
                <a:sym typeface="TT Interphases Bold"/>
              </a:rPr>
              <a:t>Kelompok 16</a:t>
            </a:r>
          </a:p>
        </p:txBody>
      </p:sp>
      <p:sp>
        <p:nvSpPr>
          <p:cNvPr name="Freeform 20" id="20"/>
          <p:cNvSpPr/>
          <p:nvPr/>
        </p:nvSpPr>
        <p:spPr>
          <a:xfrm flipH="true" flipV="false" rot="0">
            <a:off x="13695557" y="5740232"/>
            <a:ext cx="4565016" cy="9468585"/>
          </a:xfrm>
          <a:custGeom>
            <a:avLst/>
            <a:gdLst/>
            <a:ahLst/>
            <a:cxnLst/>
            <a:rect r="r" b="b" t="t" l="l"/>
            <a:pathLst>
              <a:path h="9468585" w="4565016">
                <a:moveTo>
                  <a:pt x="4565016" y="0"/>
                </a:moveTo>
                <a:lnTo>
                  <a:pt x="0" y="0"/>
                </a:lnTo>
                <a:lnTo>
                  <a:pt x="0" y="9468586"/>
                </a:lnTo>
                <a:lnTo>
                  <a:pt x="4565016" y="9468586"/>
                </a:lnTo>
                <a:lnTo>
                  <a:pt x="4565016" y="0"/>
                </a:lnTo>
                <a:close/>
              </a:path>
            </a:pathLst>
          </a:custGeom>
          <a:blipFill>
            <a:blip r:embed="rId8"/>
            <a:stretch>
              <a:fillRect l="0" t="0" r="0" b="0"/>
            </a:stretch>
          </a:blipFill>
        </p:spPr>
      </p:sp>
      <p:sp>
        <p:nvSpPr>
          <p:cNvPr name="Freeform 21" id="21"/>
          <p:cNvSpPr/>
          <p:nvPr/>
        </p:nvSpPr>
        <p:spPr>
          <a:xfrm flipH="true" flipV="false" rot="-5464291">
            <a:off x="9142136" y="648269"/>
            <a:ext cx="7276236" cy="7143941"/>
          </a:xfrm>
          <a:custGeom>
            <a:avLst/>
            <a:gdLst/>
            <a:ahLst/>
            <a:cxnLst/>
            <a:rect r="r" b="b" t="t" l="l"/>
            <a:pathLst>
              <a:path h="7143941" w="7276236">
                <a:moveTo>
                  <a:pt x="7276236" y="0"/>
                </a:moveTo>
                <a:lnTo>
                  <a:pt x="0" y="0"/>
                </a:lnTo>
                <a:lnTo>
                  <a:pt x="0" y="7143941"/>
                </a:lnTo>
                <a:lnTo>
                  <a:pt x="7276236" y="7143941"/>
                </a:lnTo>
                <a:lnTo>
                  <a:pt x="7276236" y="0"/>
                </a:lnTo>
                <a:close/>
              </a:path>
            </a:pathLst>
          </a:custGeom>
          <a:blipFill>
            <a:blip r:embed="rId9">
              <a:alphaModFix amt="53000"/>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9737797" y="2505797"/>
            <a:ext cx="6084914" cy="3499181"/>
          </a:xfrm>
          <a:prstGeom prst="rect">
            <a:avLst/>
          </a:prstGeom>
        </p:spPr>
        <p:txBody>
          <a:bodyPr anchor="t" rtlCol="false" tIns="0" lIns="0" bIns="0" rIns="0">
            <a:spAutoFit/>
          </a:bodyPr>
          <a:lstStyle/>
          <a:p>
            <a:pPr algn="ctr">
              <a:lnSpc>
                <a:spcPts val="3481"/>
              </a:lnSpc>
            </a:pPr>
            <a:r>
              <a:rPr lang="en-US" b="true" sz="2486">
                <a:solidFill>
                  <a:srgbClr val="FFFFFF"/>
                </a:solidFill>
                <a:latin typeface="Inter Ultra-Bold"/>
                <a:ea typeface="Inter Ultra-Bold"/>
                <a:cs typeface="Inter Ultra-Bold"/>
                <a:sym typeface="Inter Ultra-Bold"/>
              </a:rPr>
              <a:t>RAFI NAUFAL ARYAPUTRA</a:t>
            </a:r>
          </a:p>
          <a:p>
            <a:pPr algn="ctr">
              <a:lnSpc>
                <a:spcPts val="3481"/>
              </a:lnSpc>
            </a:pPr>
            <a:r>
              <a:rPr lang="en-US" b="true" sz="2486">
                <a:solidFill>
                  <a:srgbClr val="FFFFFF"/>
                </a:solidFill>
                <a:latin typeface="Inter Bold"/>
                <a:ea typeface="Inter Bold"/>
                <a:cs typeface="Inter Bold"/>
                <a:sym typeface="Inter Bold"/>
              </a:rPr>
              <a:t>2306250680</a:t>
            </a:r>
          </a:p>
          <a:p>
            <a:pPr algn="ctr">
              <a:lnSpc>
                <a:spcPts val="3481"/>
              </a:lnSpc>
            </a:pPr>
            <a:r>
              <a:rPr lang="en-US" b="true" sz="2486">
                <a:solidFill>
                  <a:srgbClr val="FFFFFF"/>
                </a:solidFill>
                <a:latin typeface="Inter Ultra-Bold"/>
                <a:ea typeface="Inter Ultra-Bold"/>
                <a:cs typeface="Inter Ultra-Bold"/>
                <a:sym typeface="Inter Ultra-Bold"/>
              </a:rPr>
              <a:t>MUHAMMAD RAIHAN MUSTOFA</a:t>
            </a:r>
          </a:p>
          <a:p>
            <a:pPr algn="ctr">
              <a:lnSpc>
                <a:spcPts val="3481"/>
              </a:lnSpc>
            </a:pPr>
            <a:r>
              <a:rPr lang="en-US" b="true" sz="2486">
                <a:solidFill>
                  <a:srgbClr val="FFFFFF"/>
                </a:solidFill>
                <a:latin typeface="Inter Ultra-Bold"/>
                <a:ea typeface="Inter Ultra-Bold"/>
                <a:cs typeface="Inter Ultra-Bold"/>
                <a:sym typeface="Inter Ultra-Bold"/>
              </a:rPr>
              <a:t>2306161946</a:t>
            </a:r>
          </a:p>
          <a:p>
            <a:pPr algn="ctr">
              <a:lnSpc>
                <a:spcPts val="3481"/>
              </a:lnSpc>
            </a:pPr>
            <a:r>
              <a:rPr lang="en-US" b="true" sz="2486">
                <a:solidFill>
                  <a:srgbClr val="FFFFFF"/>
                </a:solidFill>
                <a:latin typeface="Inter Ultra-Bold"/>
                <a:ea typeface="Inter Ultra-Bold"/>
                <a:cs typeface="Inter Ultra-Bold"/>
                <a:sym typeface="Inter Ultra-Bold"/>
              </a:rPr>
              <a:t>CALVIN WIRATHAMA KATOROY</a:t>
            </a:r>
          </a:p>
          <a:p>
            <a:pPr algn="ctr">
              <a:lnSpc>
                <a:spcPts val="3481"/>
              </a:lnSpc>
            </a:pPr>
            <a:r>
              <a:rPr lang="en-US" b="true" sz="2486">
                <a:solidFill>
                  <a:srgbClr val="FFFFFF"/>
                </a:solidFill>
                <a:latin typeface="Inter Ultra-Bold"/>
                <a:ea typeface="Inter Ultra-Bold"/>
                <a:cs typeface="Inter Ultra-Bold"/>
                <a:sym typeface="Inter Ultra-Bold"/>
              </a:rPr>
              <a:t>2306242395</a:t>
            </a:r>
          </a:p>
          <a:p>
            <a:pPr algn="ctr">
              <a:lnSpc>
                <a:spcPts val="3481"/>
              </a:lnSpc>
            </a:pPr>
            <a:r>
              <a:rPr lang="en-US" b="true" sz="2486">
                <a:solidFill>
                  <a:srgbClr val="FFFFFF"/>
                </a:solidFill>
                <a:latin typeface="Inter Ultra-Bold"/>
                <a:ea typeface="Inter Ultra-Bold"/>
                <a:cs typeface="Inter Ultra-Bold"/>
                <a:sym typeface="Inter Ultra-Bold"/>
              </a:rPr>
              <a:t>FARHAN RAMADHANI ZAKIYYANDI</a:t>
            </a:r>
          </a:p>
          <a:p>
            <a:pPr algn="ctr">
              <a:lnSpc>
                <a:spcPts val="3481"/>
              </a:lnSpc>
            </a:pPr>
            <a:r>
              <a:rPr lang="en-US" b="true" sz="2486">
                <a:solidFill>
                  <a:srgbClr val="FFFFFF"/>
                </a:solidFill>
                <a:latin typeface="Inter Ultra-Bold"/>
                <a:ea typeface="Inter Ultra-Bold"/>
                <a:cs typeface="Inter Ultra-Bold"/>
                <a:sym typeface="Inter Ultra-Bold"/>
              </a:rPr>
              <a:t>2306220412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46427" cy="389642"/>
          </a:xfrm>
          <a:custGeom>
            <a:avLst/>
            <a:gdLst/>
            <a:ahLst/>
            <a:cxnLst/>
            <a:rect r="r" b="b" t="t" l="l"/>
            <a:pathLst>
              <a:path h="389642" w="346427">
                <a:moveTo>
                  <a:pt x="0" y="0"/>
                </a:moveTo>
                <a:lnTo>
                  <a:pt x="346427" y="0"/>
                </a:lnTo>
                <a:lnTo>
                  <a:pt x="346427" y="389642"/>
                </a:lnTo>
                <a:lnTo>
                  <a:pt x="0" y="389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87164" y="1025158"/>
            <a:ext cx="2235778" cy="349250"/>
          </a:xfrm>
          <a:prstGeom prst="rect">
            <a:avLst/>
          </a:prstGeom>
        </p:spPr>
        <p:txBody>
          <a:bodyPr anchor="t" rtlCol="false" tIns="0" lIns="0" bIns="0" rIns="0">
            <a:spAutoFit/>
          </a:bodyPr>
          <a:lstStyle/>
          <a:p>
            <a:pPr algn="l">
              <a:lnSpc>
                <a:spcPts val="2800"/>
              </a:lnSpc>
            </a:pPr>
            <a:r>
              <a:rPr lang="en-US" sz="2000" b="true">
                <a:solidFill>
                  <a:srgbClr val="EBE4ED"/>
                </a:solidFill>
                <a:latin typeface="TT Interphases Bold"/>
                <a:ea typeface="TT Interphases Bold"/>
                <a:cs typeface="TT Interphases Bold"/>
                <a:sym typeface="TT Interphases Bold"/>
              </a:rPr>
              <a:t>Kelompok 16</a:t>
            </a:r>
          </a:p>
        </p:txBody>
      </p:sp>
      <p:sp>
        <p:nvSpPr>
          <p:cNvPr name="TextBox 4" id="4"/>
          <p:cNvSpPr txBox="true"/>
          <p:nvPr/>
        </p:nvSpPr>
        <p:spPr>
          <a:xfrm rot="0">
            <a:off x="1028700" y="1788319"/>
            <a:ext cx="7201659" cy="903358"/>
          </a:xfrm>
          <a:prstGeom prst="rect">
            <a:avLst/>
          </a:prstGeom>
        </p:spPr>
        <p:txBody>
          <a:bodyPr anchor="t" rtlCol="false" tIns="0" lIns="0" bIns="0" rIns="0">
            <a:spAutoFit/>
          </a:bodyPr>
          <a:lstStyle/>
          <a:p>
            <a:pPr algn="l">
              <a:lnSpc>
                <a:spcPts val="7044"/>
              </a:lnSpc>
            </a:pPr>
            <a:r>
              <a:rPr lang="en-US" sz="5821" b="true">
                <a:solidFill>
                  <a:srgbClr val="FFFFFF"/>
                </a:solidFill>
                <a:latin typeface="Inter Bold"/>
                <a:ea typeface="Inter Bold"/>
                <a:cs typeface="Inter Bold"/>
                <a:sym typeface="Inter Bold"/>
              </a:rPr>
              <a:t>Kesimpulan</a:t>
            </a:r>
          </a:p>
        </p:txBody>
      </p:sp>
      <p:sp>
        <p:nvSpPr>
          <p:cNvPr name="TextBox 5" id="5"/>
          <p:cNvSpPr txBox="true"/>
          <p:nvPr/>
        </p:nvSpPr>
        <p:spPr>
          <a:xfrm rot="0">
            <a:off x="9650999" y="1788319"/>
            <a:ext cx="7201659" cy="1795059"/>
          </a:xfrm>
          <a:prstGeom prst="rect">
            <a:avLst/>
          </a:prstGeom>
        </p:spPr>
        <p:txBody>
          <a:bodyPr anchor="t" rtlCol="false" tIns="0" lIns="0" bIns="0" rIns="0">
            <a:spAutoFit/>
          </a:bodyPr>
          <a:lstStyle/>
          <a:p>
            <a:pPr algn="l">
              <a:lnSpc>
                <a:spcPts val="7044"/>
              </a:lnSpc>
            </a:pPr>
            <a:r>
              <a:rPr lang="en-US" sz="5821" b="true">
                <a:solidFill>
                  <a:srgbClr val="FFFFFF"/>
                </a:solidFill>
                <a:latin typeface="Inter Bold"/>
                <a:ea typeface="Inter Bold"/>
                <a:cs typeface="Inter Bold"/>
                <a:sym typeface="Inter Bold"/>
              </a:rPr>
              <a:t>Future Development</a:t>
            </a:r>
          </a:p>
        </p:txBody>
      </p:sp>
      <p:sp>
        <p:nvSpPr>
          <p:cNvPr name="TextBox 6" id="6"/>
          <p:cNvSpPr txBox="true"/>
          <p:nvPr/>
        </p:nvSpPr>
        <p:spPr>
          <a:xfrm rot="0">
            <a:off x="1028700" y="3847150"/>
            <a:ext cx="8115300" cy="3863975"/>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Kesimpulan dari kerja kelompok kita adalah, menurut kita, kita telah berhasil membuat sebuah website yang merupakan peningkatan dari website pinjam ruang FT yang sebelumnya. Terdapat semua fitur-fitur dasar yang ada dalam website lama, tetapi, sekarang dengan integrasi yang lebih baik, serta memiliki tampilan yang lebih selaras dengan website-website masa kini, sehingga lebih enak bagi pembaca website. Secara keseluruhan, seorang mahasiswa yang ingin meminjam ruangan memiliki kemungkinan lebih besar untuk memakai dan menikmati memakai website ini daripada website pinjam ruang yang lama.</a:t>
            </a:r>
          </a:p>
        </p:txBody>
      </p:sp>
      <p:sp>
        <p:nvSpPr>
          <p:cNvPr name="Freeform 7" id="7"/>
          <p:cNvSpPr/>
          <p:nvPr/>
        </p:nvSpPr>
        <p:spPr>
          <a:xfrm flipH="false" flipV="false" rot="0">
            <a:off x="14363175" y="8866922"/>
            <a:ext cx="4978965" cy="4114800"/>
          </a:xfrm>
          <a:custGeom>
            <a:avLst/>
            <a:gdLst/>
            <a:ahLst/>
            <a:cxnLst/>
            <a:rect r="r" b="b" t="t" l="l"/>
            <a:pathLst>
              <a:path h="4114800" w="4978965">
                <a:moveTo>
                  <a:pt x="0" y="0"/>
                </a:moveTo>
                <a:lnTo>
                  <a:pt x="4978965" y="0"/>
                </a:lnTo>
                <a:lnTo>
                  <a:pt x="4978965" y="4114800"/>
                </a:lnTo>
                <a:lnTo>
                  <a:pt x="0" y="4114800"/>
                </a:lnTo>
                <a:lnTo>
                  <a:pt x="0" y="0"/>
                </a:lnTo>
                <a:close/>
              </a:path>
            </a:pathLst>
          </a:custGeom>
          <a:blipFill>
            <a:blip r:embed="rId4">
              <a:alphaModFix amt="41000"/>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650999" y="3847150"/>
            <a:ext cx="7201659" cy="4921250"/>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Kedepannya dalam pengembangan website ini, tidak terlalu banyak yang kemungkinan perlu ditambahkan karena sudah cukup lengkap fitur-fitur yang tersedia dalam website tersebut. Kemungkinan, fitur-fitur tersisa yang baik bila diimplementasikan ke dalam website adalah sebagai berikut: </a:t>
            </a:r>
          </a:p>
          <a:p>
            <a:pPr algn="l" marL="431801" indent="-215900" lvl="1">
              <a:lnSpc>
                <a:spcPts val="2800"/>
              </a:lnSpc>
              <a:buFont typeface="Arial"/>
              <a:buChar char="•"/>
            </a:pPr>
            <a:r>
              <a:rPr lang="en-US" sz="2000">
                <a:solidFill>
                  <a:srgbClr val="FFFFFF"/>
                </a:solidFill>
                <a:latin typeface="Montserrat"/>
                <a:ea typeface="Montserrat"/>
                <a:cs typeface="Montserrat"/>
                <a:sym typeface="Montserrat"/>
              </a:rPr>
              <a:t>Sistem chat langsung ke admin-admin website, agar bisa bernegosiasi soal peminjaman ruangan dan hal-hal lain apabila terjadi halangan, seperti semua ruangan dalam satu gedung telah dipinjam.</a:t>
            </a:r>
          </a:p>
          <a:p>
            <a:pPr algn="l" marL="431801" indent="-215900" lvl="1">
              <a:lnSpc>
                <a:spcPts val="2800"/>
              </a:lnSpc>
              <a:buFont typeface="Arial"/>
              <a:buChar char="•"/>
            </a:pPr>
            <a:r>
              <a:rPr lang="en-US" sz="2000">
                <a:solidFill>
                  <a:srgbClr val="FFFFFF"/>
                </a:solidFill>
                <a:latin typeface="Montserrat"/>
                <a:ea typeface="Montserrat"/>
                <a:cs typeface="Montserrat"/>
                <a:sym typeface="Montserrat"/>
              </a:rPr>
              <a:t>Sistem pembuatan ruangan oleh admin yang disertai dengan input dari gambar secara langsung dengan integrasi dengan image hosting seperti claudinary.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768685" y="-9085843"/>
            <a:ext cx="16287741" cy="16287741"/>
          </a:xfrm>
          <a:custGeom>
            <a:avLst/>
            <a:gdLst/>
            <a:ahLst/>
            <a:cxnLst/>
            <a:rect r="r" b="b" t="t" l="l"/>
            <a:pathLst>
              <a:path h="16287741" w="16287741">
                <a:moveTo>
                  <a:pt x="0" y="0"/>
                </a:moveTo>
                <a:lnTo>
                  <a:pt x="16287741" y="0"/>
                </a:lnTo>
                <a:lnTo>
                  <a:pt x="16287741" y="16287741"/>
                </a:lnTo>
                <a:lnTo>
                  <a:pt x="0" y="1628774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870449">
            <a:off x="-9267477" y="5630815"/>
            <a:ext cx="24264087" cy="12199444"/>
          </a:xfrm>
          <a:custGeom>
            <a:avLst/>
            <a:gdLst/>
            <a:ahLst/>
            <a:cxnLst/>
            <a:rect r="r" b="b" t="t" l="l"/>
            <a:pathLst>
              <a:path h="12199444" w="24264087">
                <a:moveTo>
                  <a:pt x="0" y="0"/>
                </a:moveTo>
                <a:lnTo>
                  <a:pt x="24264087" y="0"/>
                </a:lnTo>
                <a:lnTo>
                  <a:pt x="24264087" y="12199443"/>
                </a:lnTo>
                <a:lnTo>
                  <a:pt x="0" y="12199443"/>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962261" y="1028700"/>
            <a:ext cx="4066686" cy="621309"/>
            <a:chOff x="0" y="0"/>
            <a:chExt cx="906381" cy="138477"/>
          </a:xfrm>
        </p:grpSpPr>
        <p:sp>
          <p:nvSpPr>
            <p:cNvPr name="Freeform 5" id="5"/>
            <p:cNvSpPr/>
            <p:nvPr/>
          </p:nvSpPr>
          <p:spPr>
            <a:xfrm flipH="false" flipV="false" rot="0">
              <a:off x="0" y="0"/>
              <a:ext cx="906381" cy="138477"/>
            </a:xfrm>
            <a:custGeom>
              <a:avLst/>
              <a:gdLst/>
              <a:ahLst/>
              <a:cxnLst/>
              <a:rect r="r" b="b" t="t" l="l"/>
              <a:pathLst>
                <a:path h="138477" w="906381">
                  <a:moveTo>
                    <a:pt x="69239" y="0"/>
                  </a:moveTo>
                  <a:lnTo>
                    <a:pt x="837143" y="0"/>
                  </a:lnTo>
                  <a:cubicBezTo>
                    <a:pt x="855506" y="0"/>
                    <a:pt x="873117" y="7295"/>
                    <a:pt x="886102" y="20279"/>
                  </a:cubicBezTo>
                  <a:cubicBezTo>
                    <a:pt x="899087" y="33264"/>
                    <a:pt x="906381" y="50875"/>
                    <a:pt x="906381" y="69239"/>
                  </a:cubicBezTo>
                  <a:lnTo>
                    <a:pt x="906381" y="69239"/>
                  </a:lnTo>
                  <a:cubicBezTo>
                    <a:pt x="906381" y="87602"/>
                    <a:pt x="899087" y="105213"/>
                    <a:pt x="886102" y="118198"/>
                  </a:cubicBezTo>
                  <a:cubicBezTo>
                    <a:pt x="873117" y="131182"/>
                    <a:pt x="855506" y="138477"/>
                    <a:pt x="837143" y="138477"/>
                  </a:cubicBezTo>
                  <a:lnTo>
                    <a:pt x="69239" y="138477"/>
                  </a:lnTo>
                  <a:cubicBezTo>
                    <a:pt x="50875" y="138477"/>
                    <a:pt x="33264" y="131182"/>
                    <a:pt x="20279" y="118198"/>
                  </a:cubicBezTo>
                  <a:cubicBezTo>
                    <a:pt x="7295" y="105213"/>
                    <a:pt x="0" y="87602"/>
                    <a:pt x="0" y="69239"/>
                  </a:cubicBezTo>
                  <a:lnTo>
                    <a:pt x="0" y="69239"/>
                  </a:lnTo>
                  <a:cubicBezTo>
                    <a:pt x="0" y="50875"/>
                    <a:pt x="7295" y="33264"/>
                    <a:pt x="20279" y="20279"/>
                  </a:cubicBezTo>
                  <a:cubicBezTo>
                    <a:pt x="33264" y="7295"/>
                    <a:pt x="50875" y="0"/>
                    <a:pt x="69239" y="0"/>
                  </a:cubicBezTo>
                  <a:close/>
                </a:path>
              </a:pathLst>
            </a:custGeom>
            <a:solidFill>
              <a:srgbClr val="CFCFCF"/>
            </a:solidFill>
            <a:ln cap="rnd">
              <a:noFill/>
              <a:prstDash val="solid"/>
              <a:round/>
            </a:ln>
          </p:spPr>
        </p:sp>
        <p:sp>
          <p:nvSpPr>
            <p:cNvPr name="TextBox 6" id="6"/>
            <p:cNvSpPr txBox="true"/>
            <p:nvPr/>
          </p:nvSpPr>
          <p:spPr>
            <a:xfrm>
              <a:off x="0" y="-38100"/>
              <a:ext cx="906381" cy="176577"/>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068102">
            <a:off x="15572975" y="1163363"/>
            <a:ext cx="4590712" cy="459071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7000"/>
                  </a:srgbClr>
                </a:gs>
                <a:gs pos="100000">
                  <a:srgbClr val="543985">
                    <a:alpha val="0"/>
                  </a:srgbClr>
                </a:gs>
              </a:gsLst>
              <a:path path="circle">
                <a:fillToRect l="0" r="100000" t="0" b="100000"/>
              </a:path>
              <a:tileRect r="0" l="-100000" b="0" t="-1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5068102">
            <a:off x="14683763" y="498503"/>
            <a:ext cx="3044901" cy="30449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4000"/>
                  </a:srgbClr>
                </a:gs>
                <a:gs pos="100000">
                  <a:srgbClr val="543985">
                    <a:alpha val="0"/>
                  </a:srgbClr>
                </a:gs>
              </a:gsLst>
              <a:path path="circle">
                <a:fillToRect l="0" r="100000" t="0" b="100000"/>
              </a:path>
              <a:tileRect r="0" l="-100000" b="0" t="-10000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318235" y="3162144"/>
            <a:ext cx="6643094" cy="9210528"/>
          </a:xfrm>
          <a:custGeom>
            <a:avLst/>
            <a:gdLst/>
            <a:ahLst/>
            <a:cxnLst/>
            <a:rect r="r" b="b" t="t" l="l"/>
            <a:pathLst>
              <a:path h="9210528" w="6643094">
                <a:moveTo>
                  <a:pt x="0" y="0"/>
                </a:moveTo>
                <a:lnTo>
                  <a:pt x="6643094" y="0"/>
                </a:lnTo>
                <a:lnTo>
                  <a:pt x="6643094" y="9210528"/>
                </a:lnTo>
                <a:lnTo>
                  <a:pt x="0" y="9210528"/>
                </a:lnTo>
                <a:lnTo>
                  <a:pt x="0" y="0"/>
                </a:lnTo>
                <a:close/>
              </a:path>
            </a:pathLst>
          </a:custGeom>
          <a:blipFill>
            <a:blip r:embed="rId6"/>
            <a:stretch>
              <a:fillRect l="0" t="0" r="0" b="0"/>
            </a:stretch>
          </a:blipFill>
        </p:spPr>
      </p:sp>
      <p:grpSp>
        <p:nvGrpSpPr>
          <p:cNvPr name="Group 14" id="14"/>
          <p:cNvGrpSpPr/>
          <p:nvPr/>
        </p:nvGrpSpPr>
        <p:grpSpPr>
          <a:xfrm rot="5068102">
            <a:off x="7530354" y="2587221"/>
            <a:ext cx="833276" cy="83327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31000"/>
                  </a:srgbClr>
                </a:gs>
                <a:gs pos="100000">
                  <a:srgbClr val="543985">
                    <a:alpha val="0"/>
                  </a:srgbClr>
                </a:gs>
              </a:gsLst>
              <a:path path="circle">
                <a:fillToRect l="0" r="100000" t="0" b="100000"/>
              </a:path>
              <a:tileRect r="0" l="-100000" b="0" t="-10000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4363175" y="8866922"/>
            <a:ext cx="4978965" cy="4114800"/>
          </a:xfrm>
          <a:custGeom>
            <a:avLst/>
            <a:gdLst/>
            <a:ahLst/>
            <a:cxnLst/>
            <a:rect r="r" b="b" t="t" l="l"/>
            <a:pathLst>
              <a:path h="4114800" w="4978965">
                <a:moveTo>
                  <a:pt x="0" y="0"/>
                </a:moveTo>
                <a:lnTo>
                  <a:pt x="4978965" y="0"/>
                </a:lnTo>
                <a:lnTo>
                  <a:pt x="4978965" y="4114800"/>
                </a:lnTo>
                <a:lnTo>
                  <a:pt x="0" y="4114800"/>
                </a:lnTo>
                <a:lnTo>
                  <a:pt x="0" y="0"/>
                </a:lnTo>
                <a:close/>
              </a:path>
            </a:pathLst>
          </a:custGeom>
          <a:blipFill>
            <a:blip r:embed="rId7">
              <a:alphaModFix amt="41000"/>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414417" y="1109137"/>
            <a:ext cx="409369" cy="460435"/>
          </a:xfrm>
          <a:custGeom>
            <a:avLst/>
            <a:gdLst/>
            <a:ahLst/>
            <a:cxnLst/>
            <a:rect r="r" b="b" t="t" l="l"/>
            <a:pathLst>
              <a:path h="460435" w="409369">
                <a:moveTo>
                  <a:pt x="0" y="0"/>
                </a:moveTo>
                <a:lnTo>
                  <a:pt x="409369" y="0"/>
                </a:lnTo>
                <a:lnTo>
                  <a:pt x="409369" y="460435"/>
                </a:lnTo>
                <a:lnTo>
                  <a:pt x="0" y="4604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true" flipV="false" rot="6768077">
            <a:off x="5628473" y="6104989"/>
            <a:ext cx="2418334" cy="2374364"/>
          </a:xfrm>
          <a:custGeom>
            <a:avLst/>
            <a:gdLst/>
            <a:ahLst/>
            <a:cxnLst/>
            <a:rect r="r" b="b" t="t" l="l"/>
            <a:pathLst>
              <a:path h="2374364" w="2418334">
                <a:moveTo>
                  <a:pt x="2418333" y="0"/>
                </a:moveTo>
                <a:lnTo>
                  <a:pt x="0" y="0"/>
                </a:lnTo>
                <a:lnTo>
                  <a:pt x="0" y="2374363"/>
                </a:lnTo>
                <a:lnTo>
                  <a:pt x="2418333" y="2374363"/>
                </a:lnTo>
                <a:lnTo>
                  <a:pt x="2418333" y="0"/>
                </a:lnTo>
                <a:close/>
              </a:path>
            </a:pathLst>
          </a:custGeom>
          <a:blipFill>
            <a:blip r:embed="rId11">
              <a:alphaModFix amt="53000"/>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9534119" y="1866706"/>
            <a:ext cx="8753881" cy="4097940"/>
          </a:xfrm>
          <a:prstGeom prst="rect">
            <a:avLst/>
          </a:prstGeom>
        </p:spPr>
        <p:txBody>
          <a:bodyPr anchor="t" rtlCol="false" tIns="0" lIns="0" bIns="0" rIns="0">
            <a:spAutoFit/>
          </a:bodyPr>
          <a:lstStyle/>
          <a:p>
            <a:pPr algn="l">
              <a:lnSpc>
                <a:spcPts val="15822"/>
              </a:lnSpc>
            </a:pPr>
            <a:r>
              <a:rPr lang="en-US" sz="15512" b="true">
                <a:solidFill>
                  <a:srgbClr val="FFFFFF"/>
                </a:solidFill>
                <a:latin typeface="Inter Bold"/>
                <a:ea typeface="Inter Bold"/>
                <a:cs typeface="Inter Bold"/>
                <a:sym typeface="Inter Bold"/>
              </a:rPr>
              <a:t>Terima Kasih</a:t>
            </a:r>
          </a:p>
        </p:txBody>
      </p:sp>
      <p:sp>
        <p:nvSpPr>
          <p:cNvPr name="TextBox 21" id="21"/>
          <p:cNvSpPr txBox="true"/>
          <p:nvPr/>
        </p:nvSpPr>
        <p:spPr>
          <a:xfrm rot="0">
            <a:off x="9534119" y="6093351"/>
            <a:ext cx="7725181" cy="1026184"/>
          </a:xfrm>
          <a:prstGeom prst="rect">
            <a:avLst/>
          </a:prstGeom>
        </p:spPr>
        <p:txBody>
          <a:bodyPr anchor="t" rtlCol="false" tIns="0" lIns="0" bIns="0" rIns="0">
            <a:spAutoFit/>
          </a:bodyPr>
          <a:lstStyle/>
          <a:p>
            <a:pPr algn="l">
              <a:lnSpc>
                <a:spcPts val="8349"/>
              </a:lnSpc>
            </a:pPr>
            <a:r>
              <a:rPr lang="en-US" sz="5963" b="true">
                <a:solidFill>
                  <a:srgbClr val="EBE4ED"/>
                </a:solidFill>
                <a:latin typeface="Inter Semi-Bold"/>
                <a:ea typeface="Inter Semi-Bold"/>
                <a:cs typeface="Inter Semi-Bold"/>
                <a:sym typeface="Inter Semi-Bold"/>
              </a:rPr>
              <a:t>Atas Perhatiannya</a:t>
            </a:r>
          </a:p>
        </p:txBody>
      </p:sp>
      <p:sp>
        <p:nvSpPr>
          <p:cNvPr name="TextBox 22" id="22"/>
          <p:cNvSpPr txBox="true"/>
          <p:nvPr/>
        </p:nvSpPr>
        <p:spPr>
          <a:xfrm rot="0">
            <a:off x="5834903" y="7007909"/>
            <a:ext cx="2005473" cy="501849"/>
          </a:xfrm>
          <a:prstGeom prst="rect">
            <a:avLst/>
          </a:prstGeom>
        </p:spPr>
        <p:txBody>
          <a:bodyPr anchor="t" rtlCol="false" tIns="0" lIns="0" bIns="0" rIns="0">
            <a:spAutoFit/>
          </a:bodyPr>
          <a:lstStyle/>
          <a:p>
            <a:pPr algn="ctr">
              <a:lnSpc>
                <a:spcPts val="4041"/>
              </a:lnSpc>
            </a:pPr>
            <a:r>
              <a:rPr lang="en-US" b="true" sz="2886">
                <a:solidFill>
                  <a:srgbClr val="EBE4ED"/>
                </a:solidFill>
                <a:latin typeface="Inter Ultra-Bold"/>
                <a:ea typeface="Inter Ultra-Bold"/>
                <a:cs typeface="Inter Ultra-Bold"/>
                <a:sym typeface="Inter Ultra-Bold"/>
              </a:rPr>
              <a:t>SELESAI</a:t>
            </a:r>
          </a:p>
        </p:txBody>
      </p:sp>
      <p:sp>
        <p:nvSpPr>
          <p:cNvPr name="TextBox 23" id="23"/>
          <p:cNvSpPr txBox="true"/>
          <p:nvPr/>
        </p:nvSpPr>
        <p:spPr>
          <a:xfrm rot="0">
            <a:off x="2318666" y="1140991"/>
            <a:ext cx="2235778" cy="349250"/>
          </a:xfrm>
          <a:prstGeom prst="rect">
            <a:avLst/>
          </a:prstGeom>
        </p:spPr>
        <p:txBody>
          <a:bodyPr anchor="t" rtlCol="false" tIns="0" lIns="0" bIns="0" rIns="0">
            <a:spAutoFit/>
          </a:bodyPr>
          <a:lstStyle/>
          <a:p>
            <a:pPr algn="l">
              <a:lnSpc>
                <a:spcPts val="2800"/>
              </a:lnSpc>
            </a:pPr>
            <a:r>
              <a:rPr lang="en-US" sz="2000" b="true">
                <a:solidFill>
                  <a:srgbClr val="EBE4ED"/>
                </a:solidFill>
                <a:latin typeface="TT Interphases Bold"/>
                <a:ea typeface="TT Interphases Bold"/>
                <a:cs typeface="TT Interphases Bold"/>
                <a:sym typeface="TT Interphases Bold"/>
              </a:rPr>
              <a:t>Kelompok 16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768685" y="-9085843"/>
            <a:ext cx="16287741" cy="16287741"/>
          </a:xfrm>
          <a:custGeom>
            <a:avLst/>
            <a:gdLst/>
            <a:ahLst/>
            <a:cxnLst/>
            <a:rect r="r" b="b" t="t" l="l"/>
            <a:pathLst>
              <a:path h="16287741" w="16287741">
                <a:moveTo>
                  <a:pt x="0" y="0"/>
                </a:moveTo>
                <a:lnTo>
                  <a:pt x="16287741" y="0"/>
                </a:lnTo>
                <a:lnTo>
                  <a:pt x="16287741" y="16287741"/>
                </a:lnTo>
                <a:lnTo>
                  <a:pt x="0" y="1628774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346427" cy="389642"/>
          </a:xfrm>
          <a:custGeom>
            <a:avLst/>
            <a:gdLst/>
            <a:ahLst/>
            <a:cxnLst/>
            <a:rect r="r" b="b" t="t" l="l"/>
            <a:pathLst>
              <a:path h="389642" w="346427">
                <a:moveTo>
                  <a:pt x="0" y="0"/>
                </a:moveTo>
                <a:lnTo>
                  <a:pt x="346427" y="0"/>
                </a:lnTo>
                <a:lnTo>
                  <a:pt x="346427" y="389642"/>
                </a:lnTo>
                <a:lnTo>
                  <a:pt x="0" y="389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273592">
            <a:off x="5811848" y="1550104"/>
            <a:ext cx="2387776" cy="238777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4000"/>
                  </a:srgbClr>
                </a:gs>
                <a:gs pos="100000">
                  <a:srgbClr val="543985">
                    <a:alpha val="0"/>
                  </a:srgbClr>
                </a:gs>
              </a:gsLst>
              <a:path path="circle">
                <a:fillToRect l="0" r="100000" t="0" b="100000"/>
              </a:path>
              <a:tileRect r="0" l="-100000" b="0" t="-10000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4015" y="2227385"/>
            <a:ext cx="9096674" cy="90966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52091" b="0"/>
              </a:stretch>
            </a:blipFill>
            <a:ln w="190500" cap="sq">
              <a:gradFill>
                <a:gsLst>
                  <a:gs pos="0">
                    <a:srgbClr val="CB6CE6">
                      <a:alpha val="100000"/>
                    </a:srgbClr>
                  </a:gs>
                  <a:gs pos="100000">
                    <a:srgbClr val="011030">
                      <a:alpha val="100000"/>
                    </a:srgbClr>
                  </a:gs>
                </a:gsLst>
                <a:path path="circle">
                  <a:fillToRect l="0" r="100000" t="0" b="100000"/>
                </a:path>
                <a:tileRect r="0" l="-100000" b="0" t="-100000"/>
              </a:gradFill>
              <a:prstDash val="solid"/>
              <a:miter/>
            </a:ln>
          </p:spPr>
        </p:sp>
      </p:grpSp>
      <p:grpSp>
        <p:nvGrpSpPr>
          <p:cNvPr name="Group 9" id="9"/>
          <p:cNvGrpSpPr/>
          <p:nvPr/>
        </p:nvGrpSpPr>
        <p:grpSpPr>
          <a:xfrm rot="-6439809">
            <a:off x="7244660" y="1146999"/>
            <a:ext cx="1296486" cy="129648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5000"/>
                  </a:srgbClr>
                </a:gs>
                <a:gs pos="100000">
                  <a:srgbClr val="543985">
                    <a:alpha val="0"/>
                  </a:srgbClr>
                </a:gs>
              </a:gsLst>
              <a:path path="circle">
                <a:fillToRect l="0" r="100000" t="0" b="100000"/>
              </a:path>
              <a:tileRect r="0" l="-100000" b="0" t="-10000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4837873" y="3776739"/>
            <a:ext cx="4486236" cy="448623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a:ln w="190500" cap="sq">
              <a:gradFill>
                <a:gsLst>
                  <a:gs pos="0">
                    <a:srgbClr val="CB6CE6">
                      <a:alpha val="100000"/>
                    </a:srgbClr>
                  </a:gs>
                  <a:gs pos="100000">
                    <a:srgbClr val="011030">
                      <a:alpha val="100000"/>
                    </a:srgbClr>
                  </a:gs>
                </a:gsLst>
                <a:path path="circle">
                  <a:fillToRect l="0" r="100000" t="0" b="100000"/>
                </a:path>
                <a:tileRect r="0" l="-100000" b="0" t="-100000"/>
              </a:gradFill>
              <a:prstDash val="solid"/>
              <a:miter/>
            </a:ln>
          </p:spPr>
        </p:sp>
      </p:grpSp>
      <p:sp>
        <p:nvSpPr>
          <p:cNvPr name="Freeform 14" id="14"/>
          <p:cNvSpPr/>
          <p:nvPr/>
        </p:nvSpPr>
        <p:spPr>
          <a:xfrm flipH="false" flipV="false" rot="0">
            <a:off x="14363175" y="8866922"/>
            <a:ext cx="4978965" cy="4114800"/>
          </a:xfrm>
          <a:custGeom>
            <a:avLst/>
            <a:gdLst/>
            <a:ahLst/>
            <a:cxnLst/>
            <a:rect r="r" b="b" t="t" l="l"/>
            <a:pathLst>
              <a:path h="4114800" w="4978965">
                <a:moveTo>
                  <a:pt x="0" y="0"/>
                </a:moveTo>
                <a:lnTo>
                  <a:pt x="4978965" y="0"/>
                </a:lnTo>
                <a:lnTo>
                  <a:pt x="4978965" y="4114800"/>
                </a:lnTo>
                <a:lnTo>
                  <a:pt x="0" y="4114800"/>
                </a:lnTo>
                <a:lnTo>
                  <a:pt x="0" y="0"/>
                </a:lnTo>
                <a:close/>
              </a:path>
            </a:pathLst>
          </a:custGeom>
          <a:blipFill>
            <a:blip r:embed="rId8">
              <a:alphaModFix amt="41000"/>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487164" y="1025158"/>
            <a:ext cx="2235778" cy="349250"/>
          </a:xfrm>
          <a:prstGeom prst="rect">
            <a:avLst/>
          </a:prstGeom>
        </p:spPr>
        <p:txBody>
          <a:bodyPr anchor="t" rtlCol="false" tIns="0" lIns="0" bIns="0" rIns="0">
            <a:spAutoFit/>
          </a:bodyPr>
          <a:lstStyle/>
          <a:p>
            <a:pPr algn="l">
              <a:lnSpc>
                <a:spcPts val="2800"/>
              </a:lnSpc>
            </a:pPr>
            <a:r>
              <a:rPr lang="en-US" sz="2000" b="true">
                <a:solidFill>
                  <a:srgbClr val="EBE4ED"/>
                </a:solidFill>
                <a:latin typeface="TT Interphases Bold"/>
                <a:ea typeface="TT Interphases Bold"/>
                <a:cs typeface="TT Interphases Bold"/>
                <a:sym typeface="TT Interphases Bold"/>
              </a:rPr>
              <a:t>Kelompok 16</a:t>
            </a:r>
          </a:p>
        </p:txBody>
      </p:sp>
      <p:sp>
        <p:nvSpPr>
          <p:cNvPr name="TextBox 16" id="16"/>
          <p:cNvSpPr txBox="true"/>
          <p:nvPr/>
        </p:nvSpPr>
        <p:spPr>
          <a:xfrm rot="0">
            <a:off x="9999752" y="2099036"/>
            <a:ext cx="7780779" cy="1795059"/>
          </a:xfrm>
          <a:prstGeom prst="rect">
            <a:avLst/>
          </a:prstGeom>
        </p:spPr>
        <p:txBody>
          <a:bodyPr anchor="t" rtlCol="false" tIns="0" lIns="0" bIns="0" rIns="0">
            <a:spAutoFit/>
          </a:bodyPr>
          <a:lstStyle/>
          <a:p>
            <a:pPr algn="l">
              <a:lnSpc>
                <a:spcPts val="7044"/>
              </a:lnSpc>
            </a:pPr>
            <a:r>
              <a:rPr lang="en-US" sz="5821" b="true">
                <a:solidFill>
                  <a:srgbClr val="FFFFFF"/>
                </a:solidFill>
                <a:latin typeface="Inter Bold"/>
                <a:ea typeface="Inter Bold"/>
                <a:cs typeface="Inter Bold"/>
                <a:sym typeface="Inter Bold"/>
              </a:rPr>
              <a:t>Apa itu Pinjam Ruang FT V2?</a:t>
            </a:r>
          </a:p>
        </p:txBody>
      </p:sp>
      <p:sp>
        <p:nvSpPr>
          <p:cNvPr name="TextBox 17" id="17"/>
          <p:cNvSpPr txBox="true"/>
          <p:nvPr/>
        </p:nvSpPr>
        <p:spPr>
          <a:xfrm rot="0">
            <a:off x="9999752" y="4109575"/>
            <a:ext cx="7057724" cy="2806700"/>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Merupakan upgrade dari website pinjam ruang FT yang masih kurang dari sisi integrasi dan visualisasi data pada web yang ada. Pada web ini, user dapat melakukan registrasi/login lalu memilih ruangan yang tersedia untuk dipinjam. Terdapat informasi seperti pada gedung k ada terdapat jumlah, nama, dan kapasitas dari masing-maisng ruangan yang bisa dipinjam.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098736" y="2378632"/>
            <a:ext cx="5317504" cy="2989636"/>
          </a:xfrm>
          <a:custGeom>
            <a:avLst/>
            <a:gdLst/>
            <a:ahLst/>
            <a:cxnLst/>
            <a:rect r="r" b="b" t="t" l="l"/>
            <a:pathLst>
              <a:path h="2989636" w="5317504">
                <a:moveTo>
                  <a:pt x="0" y="0"/>
                </a:moveTo>
                <a:lnTo>
                  <a:pt x="5317504" y="0"/>
                </a:lnTo>
                <a:lnTo>
                  <a:pt x="5317504" y="2989636"/>
                </a:lnTo>
                <a:lnTo>
                  <a:pt x="0" y="2989636"/>
                </a:lnTo>
                <a:lnTo>
                  <a:pt x="0" y="0"/>
                </a:lnTo>
                <a:close/>
              </a:path>
            </a:pathLst>
          </a:custGeom>
          <a:blipFill>
            <a:blip r:embed="rId2"/>
            <a:stretch>
              <a:fillRect l="0" t="0" r="0" b="0"/>
            </a:stretch>
          </a:blipFill>
        </p:spPr>
      </p:sp>
      <p:sp>
        <p:nvSpPr>
          <p:cNvPr name="Freeform 3" id="3"/>
          <p:cNvSpPr/>
          <p:nvPr/>
        </p:nvSpPr>
        <p:spPr>
          <a:xfrm flipH="false" flipV="false" rot="0">
            <a:off x="938483" y="2378632"/>
            <a:ext cx="3684003" cy="2989636"/>
          </a:xfrm>
          <a:custGeom>
            <a:avLst/>
            <a:gdLst/>
            <a:ahLst/>
            <a:cxnLst/>
            <a:rect r="r" b="b" t="t" l="l"/>
            <a:pathLst>
              <a:path h="2989636" w="3684003">
                <a:moveTo>
                  <a:pt x="0" y="0"/>
                </a:moveTo>
                <a:lnTo>
                  <a:pt x="3684003" y="0"/>
                </a:lnTo>
                <a:lnTo>
                  <a:pt x="3684003" y="2989636"/>
                </a:lnTo>
                <a:lnTo>
                  <a:pt x="0" y="2989636"/>
                </a:lnTo>
                <a:lnTo>
                  <a:pt x="0" y="0"/>
                </a:lnTo>
                <a:close/>
              </a:path>
            </a:pathLst>
          </a:custGeom>
          <a:blipFill>
            <a:blip r:embed="rId3"/>
            <a:stretch>
              <a:fillRect l="0" t="0" r="0" b="0"/>
            </a:stretch>
          </a:blipFill>
        </p:spPr>
      </p:sp>
      <p:sp>
        <p:nvSpPr>
          <p:cNvPr name="Freeform 4" id="4"/>
          <p:cNvSpPr/>
          <p:nvPr/>
        </p:nvSpPr>
        <p:spPr>
          <a:xfrm flipH="false" flipV="false" rot="0">
            <a:off x="10892490" y="2378632"/>
            <a:ext cx="2902298" cy="2989636"/>
          </a:xfrm>
          <a:custGeom>
            <a:avLst/>
            <a:gdLst/>
            <a:ahLst/>
            <a:cxnLst/>
            <a:rect r="r" b="b" t="t" l="l"/>
            <a:pathLst>
              <a:path h="2989636" w="2902298">
                <a:moveTo>
                  <a:pt x="0" y="0"/>
                </a:moveTo>
                <a:lnTo>
                  <a:pt x="2902298" y="0"/>
                </a:lnTo>
                <a:lnTo>
                  <a:pt x="2902298" y="2989636"/>
                </a:lnTo>
                <a:lnTo>
                  <a:pt x="0" y="29896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299970" y="6268664"/>
            <a:ext cx="2989636" cy="2989636"/>
          </a:xfrm>
          <a:custGeom>
            <a:avLst/>
            <a:gdLst/>
            <a:ahLst/>
            <a:cxnLst/>
            <a:rect r="r" b="b" t="t" l="l"/>
            <a:pathLst>
              <a:path h="2989636" w="2989636">
                <a:moveTo>
                  <a:pt x="0" y="0"/>
                </a:moveTo>
                <a:lnTo>
                  <a:pt x="2989636" y="0"/>
                </a:lnTo>
                <a:lnTo>
                  <a:pt x="2989636" y="2989636"/>
                </a:lnTo>
                <a:lnTo>
                  <a:pt x="0" y="2989636"/>
                </a:lnTo>
                <a:lnTo>
                  <a:pt x="0" y="0"/>
                </a:lnTo>
                <a:close/>
              </a:path>
            </a:pathLst>
          </a:custGeom>
          <a:blipFill>
            <a:blip r:embed="rId6"/>
            <a:stretch>
              <a:fillRect l="0" t="0" r="0" b="0"/>
            </a:stretch>
          </a:blipFill>
        </p:spPr>
      </p:sp>
      <p:sp>
        <p:nvSpPr>
          <p:cNvPr name="Freeform 6" id="6"/>
          <p:cNvSpPr/>
          <p:nvPr/>
        </p:nvSpPr>
        <p:spPr>
          <a:xfrm flipH="false" flipV="false" rot="0">
            <a:off x="14363175" y="8866922"/>
            <a:ext cx="4978965" cy="4114800"/>
          </a:xfrm>
          <a:custGeom>
            <a:avLst/>
            <a:gdLst/>
            <a:ahLst/>
            <a:cxnLst/>
            <a:rect r="r" b="b" t="t" l="l"/>
            <a:pathLst>
              <a:path h="4114800" w="4978965">
                <a:moveTo>
                  <a:pt x="0" y="0"/>
                </a:moveTo>
                <a:lnTo>
                  <a:pt x="4978965" y="0"/>
                </a:lnTo>
                <a:lnTo>
                  <a:pt x="4978965" y="4114800"/>
                </a:lnTo>
                <a:lnTo>
                  <a:pt x="0" y="4114800"/>
                </a:lnTo>
                <a:lnTo>
                  <a:pt x="0" y="0"/>
                </a:lnTo>
                <a:close/>
              </a:path>
            </a:pathLst>
          </a:custGeom>
          <a:blipFill>
            <a:blip r:embed="rId7">
              <a:alphaModFix amt="41000"/>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622486" y="6511019"/>
            <a:ext cx="6753474" cy="2504925"/>
          </a:xfrm>
          <a:custGeom>
            <a:avLst/>
            <a:gdLst/>
            <a:ahLst/>
            <a:cxnLst/>
            <a:rect r="r" b="b" t="t" l="l"/>
            <a:pathLst>
              <a:path h="2504925" w="6753474">
                <a:moveTo>
                  <a:pt x="0" y="0"/>
                </a:moveTo>
                <a:lnTo>
                  <a:pt x="6753475" y="0"/>
                </a:lnTo>
                <a:lnTo>
                  <a:pt x="6753475" y="2504926"/>
                </a:lnTo>
                <a:lnTo>
                  <a:pt x="0" y="2504926"/>
                </a:lnTo>
                <a:lnTo>
                  <a:pt x="0" y="0"/>
                </a:lnTo>
                <a:close/>
              </a:path>
            </a:pathLst>
          </a:custGeom>
          <a:blipFill>
            <a:blip r:embed="rId9"/>
            <a:stretch>
              <a:fillRect l="-33976" t="-75589" r="-33363" b="-78188"/>
            </a:stretch>
          </a:blipFill>
        </p:spPr>
      </p:sp>
      <p:sp>
        <p:nvSpPr>
          <p:cNvPr name="TextBox 8" id="8"/>
          <p:cNvSpPr txBox="true"/>
          <p:nvPr/>
        </p:nvSpPr>
        <p:spPr>
          <a:xfrm rot="0">
            <a:off x="664343" y="509554"/>
            <a:ext cx="7780779" cy="903358"/>
          </a:xfrm>
          <a:prstGeom prst="rect">
            <a:avLst/>
          </a:prstGeom>
        </p:spPr>
        <p:txBody>
          <a:bodyPr anchor="t" rtlCol="false" tIns="0" lIns="0" bIns="0" rIns="0">
            <a:spAutoFit/>
          </a:bodyPr>
          <a:lstStyle/>
          <a:p>
            <a:pPr algn="l">
              <a:lnSpc>
                <a:spcPts val="7044"/>
              </a:lnSpc>
            </a:pPr>
            <a:r>
              <a:rPr lang="en-US" sz="5821" b="true">
                <a:solidFill>
                  <a:srgbClr val="FFFFFF"/>
                </a:solidFill>
                <a:latin typeface="Inter Bold"/>
                <a:ea typeface="Inter Bold"/>
                <a:cs typeface="Inter Bold"/>
                <a:sym typeface="Inter Bold"/>
              </a:rPr>
              <a:t>Frameworks &amp; Tools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64343" y="1798757"/>
            <a:ext cx="6100630" cy="3698507"/>
          </a:xfrm>
          <a:custGeom>
            <a:avLst/>
            <a:gdLst/>
            <a:ahLst/>
            <a:cxnLst/>
            <a:rect r="r" b="b" t="t" l="l"/>
            <a:pathLst>
              <a:path h="3698507" w="6100630">
                <a:moveTo>
                  <a:pt x="0" y="0"/>
                </a:moveTo>
                <a:lnTo>
                  <a:pt x="6100629" y="0"/>
                </a:lnTo>
                <a:lnTo>
                  <a:pt x="6100629" y="3698507"/>
                </a:lnTo>
                <a:lnTo>
                  <a:pt x="0" y="3698507"/>
                </a:lnTo>
                <a:lnTo>
                  <a:pt x="0" y="0"/>
                </a:lnTo>
                <a:close/>
              </a:path>
            </a:pathLst>
          </a:custGeom>
          <a:blipFill>
            <a:blip r:embed="rId2"/>
            <a:stretch>
              <a:fillRect l="0" t="0" r="0" b="0"/>
            </a:stretch>
          </a:blipFill>
        </p:spPr>
      </p:sp>
      <p:sp>
        <p:nvSpPr>
          <p:cNvPr name="Freeform 3" id="3"/>
          <p:cNvSpPr/>
          <p:nvPr/>
        </p:nvSpPr>
        <p:spPr>
          <a:xfrm flipH="false" flipV="false" rot="0">
            <a:off x="8936825" y="1798757"/>
            <a:ext cx="7529586" cy="2384014"/>
          </a:xfrm>
          <a:custGeom>
            <a:avLst/>
            <a:gdLst/>
            <a:ahLst/>
            <a:cxnLst/>
            <a:rect r="r" b="b" t="t" l="l"/>
            <a:pathLst>
              <a:path h="2384014" w="7529586">
                <a:moveTo>
                  <a:pt x="0" y="0"/>
                </a:moveTo>
                <a:lnTo>
                  <a:pt x="7529586" y="0"/>
                </a:lnTo>
                <a:lnTo>
                  <a:pt x="7529586" y="2384014"/>
                </a:lnTo>
                <a:lnTo>
                  <a:pt x="0" y="2384014"/>
                </a:lnTo>
                <a:lnTo>
                  <a:pt x="0" y="0"/>
                </a:lnTo>
                <a:close/>
              </a:path>
            </a:pathLst>
          </a:custGeom>
          <a:blipFill>
            <a:blip r:embed="rId3"/>
            <a:stretch>
              <a:fillRect l="0" t="-3889" r="0" b="-3889"/>
            </a:stretch>
          </a:blipFill>
        </p:spPr>
      </p:sp>
      <p:sp>
        <p:nvSpPr>
          <p:cNvPr name="Freeform 4" id="4"/>
          <p:cNvSpPr/>
          <p:nvPr/>
        </p:nvSpPr>
        <p:spPr>
          <a:xfrm flipH="false" flipV="false" rot="0">
            <a:off x="664343" y="7950290"/>
            <a:ext cx="1866061" cy="975017"/>
          </a:xfrm>
          <a:custGeom>
            <a:avLst/>
            <a:gdLst/>
            <a:ahLst/>
            <a:cxnLst/>
            <a:rect r="r" b="b" t="t" l="l"/>
            <a:pathLst>
              <a:path h="975017" w="1866061">
                <a:moveTo>
                  <a:pt x="0" y="0"/>
                </a:moveTo>
                <a:lnTo>
                  <a:pt x="1866061" y="0"/>
                </a:lnTo>
                <a:lnTo>
                  <a:pt x="1866061" y="975017"/>
                </a:lnTo>
                <a:lnTo>
                  <a:pt x="0" y="975017"/>
                </a:lnTo>
                <a:lnTo>
                  <a:pt x="0" y="0"/>
                </a:lnTo>
                <a:close/>
              </a:path>
            </a:pathLst>
          </a:custGeom>
          <a:blipFill>
            <a:blip r:embed="rId4"/>
            <a:stretch>
              <a:fillRect l="0" t="0" r="0" b="0"/>
            </a:stretch>
          </a:blipFill>
        </p:spPr>
      </p:sp>
      <p:sp>
        <p:nvSpPr>
          <p:cNvPr name="Freeform 5" id="5"/>
          <p:cNvSpPr/>
          <p:nvPr/>
        </p:nvSpPr>
        <p:spPr>
          <a:xfrm flipH="false" flipV="false" rot="0">
            <a:off x="664343" y="6341179"/>
            <a:ext cx="6100630" cy="1609111"/>
          </a:xfrm>
          <a:custGeom>
            <a:avLst/>
            <a:gdLst/>
            <a:ahLst/>
            <a:cxnLst/>
            <a:rect r="r" b="b" t="t" l="l"/>
            <a:pathLst>
              <a:path h="1609111" w="6100630">
                <a:moveTo>
                  <a:pt x="0" y="0"/>
                </a:moveTo>
                <a:lnTo>
                  <a:pt x="6100629" y="0"/>
                </a:lnTo>
                <a:lnTo>
                  <a:pt x="6100629" y="1609111"/>
                </a:lnTo>
                <a:lnTo>
                  <a:pt x="0" y="1609111"/>
                </a:lnTo>
                <a:lnTo>
                  <a:pt x="0" y="0"/>
                </a:lnTo>
                <a:close/>
              </a:path>
            </a:pathLst>
          </a:custGeom>
          <a:blipFill>
            <a:blip r:embed="rId5"/>
            <a:stretch>
              <a:fillRect l="0" t="0" r="0" b="0"/>
            </a:stretch>
          </a:blipFill>
        </p:spPr>
      </p:sp>
      <p:sp>
        <p:nvSpPr>
          <p:cNvPr name="TextBox 6" id="6"/>
          <p:cNvSpPr txBox="true"/>
          <p:nvPr/>
        </p:nvSpPr>
        <p:spPr>
          <a:xfrm rot="0">
            <a:off x="664343" y="509554"/>
            <a:ext cx="7780779" cy="903358"/>
          </a:xfrm>
          <a:prstGeom prst="rect">
            <a:avLst/>
          </a:prstGeom>
        </p:spPr>
        <p:txBody>
          <a:bodyPr anchor="t" rtlCol="false" tIns="0" lIns="0" bIns="0" rIns="0">
            <a:spAutoFit/>
          </a:bodyPr>
          <a:lstStyle/>
          <a:p>
            <a:pPr algn="l">
              <a:lnSpc>
                <a:spcPts val="7044"/>
              </a:lnSpc>
            </a:pPr>
            <a:r>
              <a:rPr lang="en-US" sz="5821" b="true">
                <a:solidFill>
                  <a:srgbClr val="FFFFFF"/>
                </a:solidFill>
                <a:latin typeface="Inter Bold"/>
                <a:ea typeface="Inter Bold"/>
                <a:cs typeface="Inter Bold"/>
                <a:sym typeface="Inter Bold"/>
              </a:rPr>
              <a:t>External Module</a:t>
            </a:r>
          </a:p>
        </p:txBody>
      </p:sp>
      <p:sp>
        <p:nvSpPr>
          <p:cNvPr name="TextBox 7" id="7"/>
          <p:cNvSpPr txBox="true"/>
          <p:nvPr/>
        </p:nvSpPr>
        <p:spPr>
          <a:xfrm rot="0">
            <a:off x="664343" y="5487739"/>
            <a:ext cx="3890390" cy="538480"/>
          </a:xfrm>
          <a:prstGeom prst="rect">
            <a:avLst/>
          </a:prstGeom>
        </p:spPr>
        <p:txBody>
          <a:bodyPr anchor="t" rtlCol="false" tIns="0" lIns="0" bIns="0" rIns="0">
            <a:spAutoFit/>
          </a:bodyPr>
          <a:lstStyle/>
          <a:p>
            <a:pPr algn="l">
              <a:lnSpc>
                <a:spcPts val="4234"/>
              </a:lnSpc>
            </a:pPr>
            <a:r>
              <a:rPr lang="en-US" sz="3499">
                <a:solidFill>
                  <a:srgbClr val="FFFFFF"/>
                </a:solidFill>
                <a:latin typeface="Inter"/>
                <a:ea typeface="Inter"/>
                <a:cs typeface="Inter"/>
                <a:sym typeface="Inter"/>
              </a:rPr>
              <a:t>JSONWEBTOKEN</a:t>
            </a:r>
          </a:p>
        </p:txBody>
      </p:sp>
      <p:sp>
        <p:nvSpPr>
          <p:cNvPr name="TextBox 8" id="8"/>
          <p:cNvSpPr txBox="true"/>
          <p:nvPr/>
        </p:nvSpPr>
        <p:spPr>
          <a:xfrm rot="0">
            <a:off x="9144000" y="4329794"/>
            <a:ext cx="7780779" cy="538480"/>
          </a:xfrm>
          <a:prstGeom prst="rect">
            <a:avLst/>
          </a:prstGeom>
        </p:spPr>
        <p:txBody>
          <a:bodyPr anchor="t" rtlCol="false" tIns="0" lIns="0" bIns="0" rIns="0">
            <a:spAutoFit/>
          </a:bodyPr>
          <a:lstStyle/>
          <a:p>
            <a:pPr algn="l">
              <a:lnSpc>
                <a:spcPts val="4234"/>
              </a:lnSpc>
            </a:pPr>
            <a:r>
              <a:rPr lang="en-US" sz="3499">
                <a:solidFill>
                  <a:srgbClr val="FFFFFF"/>
                </a:solidFill>
                <a:latin typeface="Inter"/>
                <a:ea typeface="Inter"/>
                <a:cs typeface="Inter"/>
                <a:sym typeface="Inter"/>
              </a:rPr>
              <a:t>BCRYPT</a:t>
            </a:r>
          </a:p>
        </p:txBody>
      </p:sp>
      <p:sp>
        <p:nvSpPr>
          <p:cNvPr name="Freeform 9" id="9"/>
          <p:cNvSpPr/>
          <p:nvPr/>
        </p:nvSpPr>
        <p:spPr>
          <a:xfrm flipH="false" flipV="false" rot="0">
            <a:off x="14363175" y="8866922"/>
            <a:ext cx="4978965" cy="4114800"/>
          </a:xfrm>
          <a:custGeom>
            <a:avLst/>
            <a:gdLst/>
            <a:ahLst/>
            <a:cxnLst/>
            <a:rect r="r" b="b" t="t" l="l"/>
            <a:pathLst>
              <a:path h="4114800" w="4978965">
                <a:moveTo>
                  <a:pt x="0" y="0"/>
                </a:moveTo>
                <a:lnTo>
                  <a:pt x="4978965" y="0"/>
                </a:lnTo>
                <a:lnTo>
                  <a:pt x="4978965" y="4114800"/>
                </a:lnTo>
                <a:lnTo>
                  <a:pt x="0" y="4114800"/>
                </a:lnTo>
                <a:lnTo>
                  <a:pt x="0" y="0"/>
                </a:lnTo>
                <a:close/>
              </a:path>
            </a:pathLst>
          </a:custGeom>
          <a:blipFill>
            <a:blip r:embed="rId6">
              <a:alphaModFix amt="41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33043" y="-8798373"/>
            <a:ext cx="16287741" cy="16287741"/>
          </a:xfrm>
          <a:custGeom>
            <a:avLst/>
            <a:gdLst/>
            <a:ahLst/>
            <a:cxnLst/>
            <a:rect r="r" b="b" t="t" l="l"/>
            <a:pathLst>
              <a:path h="16287741" w="16287741">
                <a:moveTo>
                  <a:pt x="0" y="0"/>
                </a:moveTo>
                <a:lnTo>
                  <a:pt x="16287741" y="0"/>
                </a:lnTo>
                <a:lnTo>
                  <a:pt x="16287741" y="16287741"/>
                </a:lnTo>
                <a:lnTo>
                  <a:pt x="0" y="1628774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975089"/>
            <a:ext cx="5990441" cy="7283211"/>
          </a:xfrm>
          <a:custGeom>
            <a:avLst/>
            <a:gdLst/>
            <a:ahLst/>
            <a:cxnLst/>
            <a:rect r="r" b="b" t="t" l="l"/>
            <a:pathLst>
              <a:path h="7283211" w="5990441">
                <a:moveTo>
                  <a:pt x="0" y="0"/>
                </a:moveTo>
                <a:lnTo>
                  <a:pt x="5990441" y="0"/>
                </a:lnTo>
                <a:lnTo>
                  <a:pt x="5990441" y="7283211"/>
                </a:lnTo>
                <a:lnTo>
                  <a:pt x="0" y="7283211"/>
                </a:lnTo>
                <a:lnTo>
                  <a:pt x="0" y="0"/>
                </a:lnTo>
                <a:close/>
              </a:path>
            </a:pathLst>
          </a:custGeom>
          <a:blipFill>
            <a:blip r:embed="rId4"/>
            <a:stretch>
              <a:fillRect l="0" t="0" r="0" b="0"/>
            </a:stretch>
          </a:blipFill>
          <a:ln cap="sq">
            <a:noFill/>
            <a:prstDash val="solid"/>
            <a:miter/>
          </a:ln>
        </p:spPr>
      </p:sp>
      <p:sp>
        <p:nvSpPr>
          <p:cNvPr name="Freeform 4" id="4"/>
          <p:cNvSpPr/>
          <p:nvPr/>
        </p:nvSpPr>
        <p:spPr>
          <a:xfrm flipH="false" flipV="false" rot="0">
            <a:off x="7022072" y="1975089"/>
            <a:ext cx="3364791" cy="3733471"/>
          </a:xfrm>
          <a:custGeom>
            <a:avLst/>
            <a:gdLst/>
            <a:ahLst/>
            <a:cxnLst/>
            <a:rect r="r" b="b" t="t" l="l"/>
            <a:pathLst>
              <a:path h="3733471" w="3364791">
                <a:moveTo>
                  <a:pt x="0" y="0"/>
                </a:moveTo>
                <a:lnTo>
                  <a:pt x="3364791" y="0"/>
                </a:lnTo>
                <a:lnTo>
                  <a:pt x="3364791" y="3733471"/>
                </a:lnTo>
                <a:lnTo>
                  <a:pt x="0" y="3733471"/>
                </a:lnTo>
                <a:lnTo>
                  <a:pt x="0" y="0"/>
                </a:lnTo>
                <a:close/>
              </a:path>
            </a:pathLst>
          </a:custGeom>
          <a:blipFill>
            <a:blip r:embed="rId5"/>
            <a:stretch>
              <a:fillRect l="0" t="0" r="0" b="0"/>
            </a:stretch>
          </a:blipFill>
        </p:spPr>
      </p:sp>
      <p:sp>
        <p:nvSpPr>
          <p:cNvPr name="Freeform 5" id="5"/>
          <p:cNvSpPr/>
          <p:nvPr/>
        </p:nvSpPr>
        <p:spPr>
          <a:xfrm flipH="false" flipV="false" rot="0">
            <a:off x="7022072" y="5699035"/>
            <a:ext cx="6338417" cy="3559265"/>
          </a:xfrm>
          <a:custGeom>
            <a:avLst/>
            <a:gdLst/>
            <a:ahLst/>
            <a:cxnLst/>
            <a:rect r="r" b="b" t="t" l="l"/>
            <a:pathLst>
              <a:path h="3559265" w="6338417">
                <a:moveTo>
                  <a:pt x="0" y="0"/>
                </a:moveTo>
                <a:lnTo>
                  <a:pt x="6338417" y="0"/>
                </a:lnTo>
                <a:lnTo>
                  <a:pt x="6338417" y="3559265"/>
                </a:lnTo>
                <a:lnTo>
                  <a:pt x="0" y="3559265"/>
                </a:lnTo>
                <a:lnTo>
                  <a:pt x="0" y="0"/>
                </a:lnTo>
                <a:close/>
              </a:path>
            </a:pathLst>
          </a:custGeom>
          <a:blipFill>
            <a:blip r:embed="rId6"/>
            <a:stretch>
              <a:fillRect l="0" t="0" r="0" b="0"/>
            </a:stretch>
          </a:blipFill>
        </p:spPr>
      </p:sp>
      <p:sp>
        <p:nvSpPr>
          <p:cNvPr name="Freeform 6" id="6"/>
          <p:cNvSpPr/>
          <p:nvPr/>
        </p:nvSpPr>
        <p:spPr>
          <a:xfrm flipH="false" flipV="false" rot="0">
            <a:off x="10386863" y="1975089"/>
            <a:ext cx="2973626" cy="3733471"/>
          </a:xfrm>
          <a:custGeom>
            <a:avLst/>
            <a:gdLst/>
            <a:ahLst/>
            <a:cxnLst/>
            <a:rect r="r" b="b" t="t" l="l"/>
            <a:pathLst>
              <a:path h="3733471" w="2973626">
                <a:moveTo>
                  <a:pt x="0" y="0"/>
                </a:moveTo>
                <a:lnTo>
                  <a:pt x="2973626" y="0"/>
                </a:lnTo>
                <a:lnTo>
                  <a:pt x="2973626" y="3733471"/>
                </a:lnTo>
                <a:lnTo>
                  <a:pt x="0" y="3733471"/>
                </a:lnTo>
                <a:lnTo>
                  <a:pt x="0" y="0"/>
                </a:lnTo>
                <a:close/>
              </a:path>
            </a:pathLst>
          </a:custGeom>
          <a:blipFill>
            <a:blip r:embed="rId7"/>
            <a:stretch>
              <a:fillRect l="0" t="0" r="0" b="0"/>
            </a:stretch>
          </a:blipFill>
        </p:spPr>
      </p:sp>
      <p:sp>
        <p:nvSpPr>
          <p:cNvPr name="Freeform 7" id="7"/>
          <p:cNvSpPr/>
          <p:nvPr/>
        </p:nvSpPr>
        <p:spPr>
          <a:xfrm flipH="false" flipV="false" rot="0">
            <a:off x="13360489" y="1975089"/>
            <a:ext cx="3806065" cy="7283211"/>
          </a:xfrm>
          <a:custGeom>
            <a:avLst/>
            <a:gdLst/>
            <a:ahLst/>
            <a:cxnLst/>
            <a:rect r="r" b="b" t="t" l="l"/>
            <a:pathLst>
              <a:path h="7283211" w="3806065">
                <a:moveTo>
                  <a:pt x="0" y="0"/>
                </a:moveTo>
                <a:lnTo>
                  <a:pt x="3806065" y="0"/>
                </a:lnTo>
                <a:lnTo>
                  <a:pt x="3806065" y="7283211"/>
                </a:lnTo>
                <a:lnTo>
                  <a:pt x="0" y="7283211"/>
                </a:lnTo>
                <a:lnTo>
                  <a:pt x="0" y="0"/>
                </a:lnTo>
                <a:close/>
              </a:path>
            </a:pathLst>
          </a:custGeom>
          <a:blipFill>
            <a:blip r:embed="rId8"/>
            <a:stretch>
              <a:fillRect l="0" t="0" r="0" b="0"/>
            </a:stretch>
          </a:blipFill>
        </p:spPr>
      </p:sp>
      <p:sp>
        <p:nvSpPr>
          <p:cNvPr name="TextBox 8" id="8"/>
          <p:cNvSpPr txBox="true"/>
          <p:nvPr/>
        </p:nvSpPr>
        <p:spPr>
          <a:xfrm rot="0">
            <a:off x="664343" y="509554"/>
            <a:ext cx="7780779" cy="903358"/>
          </a:xfrm>
          <a:prstGeom prst="rect">
            <a:avLst/>
          </a:prstGeom>
        </p:spPr>
        <p:txBody>
          <a:bodyPr anchor="t" rtlCol="false" tIns="0" lIns="0" bIns="0" rIns="0">
            <a:spAutoFit/>
          </a:bodyPr>
          <a:lstStyle/>
          <a:p>
            <a:pPr algn="l">
              <a:lnSpc>
                <a:spcPts val="7044"/>
              </a:lnSpc>
            </a:pPr>
            <a:r>
              <a:rPr lang="en-US" sz="5821" b="true">
                <a:solidFill>
                  <a:srgbClr val="FFFFFF"/>
                </a:solidFill>
                <a:latin typeface="Inter Bold"/>
                <a:ea typeface="Inter Bold"/>
                <a:cs typeface="Inter Bold"/>
                <a:sym typeface="Inter Bold"/>
              </a:rPr>
              <a:t>Tampilan Website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601814" y="-9063918"/>
            <a:ext cx="16287741" cy="16287741"/>
          </a:xfrm>
          <a:custGeom>
            <a:avLst/>
            <a:gdLst/>
            <a:ahLst/>
            <a:cxnLst/>
            <a:rect r="r" b="b" t="t" l="l"/>
            <a:pathLst>
              <a:path h="16287741" w="16287741">
                <a:moveTo>
                  <a:pt x="0" y="0"/>
                </a:moveTo>
                <a:lnTo>
                  <a:pt x="16287741" y="0"/>
                </a:lnTo>
                <a:lnTo>
                  <a:pt x="16287741" y="16287741"/>
                </a:lnTo>
                <a:lnTo>
                  <a:pt x="0" y="1628774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3179" y="1848268"/>
            <a:ext cx="5348884" cy="3704102"/>
          </a:xfrm>
          <a:custGeom>
            <a:avLst/>
            <a:gdLst/>
            <a:ahLst/>
            <a:cxnLst/>
            <a:rect r="r" b="b" t="t" l="l"/>
            <a:pathLst>
              <a:path h="3704102" w="5348884">
                <a:moveTo>
                  <a:pt x="0" y="0"/>
                </a:moveTo>
                <a:lnTo>
                  <a:pt x="5348884" y="0"/>
                </a:lnTo>
                <a:lnTo>
                  <a:pt x="5348884" y="3704102"/>
                </a:lnTo>
                <a:lnTo>
                  <a:pt x="0" y="3704102"/>
                </a:lnTo>
                <a:lnTo>
                  <a:pt x="0" y="0"/>
                </a:lnTo>
                <a:close/>
              </a:path>
            </a:pathLst>
          </a:custGeom>
          <a:blipFill>
            <a:blip r:embed="rId4"/>
            <a:stretch>
              <a:fillRect l="0" t="0" r="0" b="0"/>
            </a:stretch>
          </a:blipFill>
        </p:spPr>
      </p:sp>
      <p:sp>
        <p:nvSpPr>
          <p:cNvPr name="Freeform 4" id="4"/>
          <p:cNvSpPr/>
          <p:nvPr/>
        </p:nvSpPr>
        <p:spPr>
          <a:xfrm flipH="false" flipV="false" rot="0">
            <a:off x="7042063" y="1848268"/>
            <a:ext cx="5523661" cy="3704102"/>
          </a:xfrm>
          <a:custGeom>
            <a:avLst/>
            <a:gdLst/>
            <a:ahLst/>
            <a:cxnLst/>
            <a:rect r="r" b="b" t="t" l="l"/>
            <a:pathLst>
              <a:path h="3704102" w="5523661">
                <a:moveTo>
                  <a:pt x="0" y="0"/>
                </a:moveTo>
                <a:lnTo>
                  <a:pt x="5523661" y="0"/>
                </a:lnTo>
                <a:lnTo>
                  <a:pt x="5523661" y="3704102"/>
                </a:lnTo>
                <a:lnTo>
                  <a:pt x="0" y="3704102"/>
                </a:lnTo>
                <a:lnTo>
                  <a:pt x="0" y="0"/>
                </a:lnTo>
                <a:close/>
              </a:path>
            </a:pathLst>
          </a:custGeom>
          <a:blipFill>
            <a:blip r:embed="rId5"/>
            <a:stretch>
              <a:fillRect l="0" t="0" r="0" b="0"/>
            </a:stretch>
          </a:blipFill>
        </p:spPr>
      </p:sp>
      <p:sp>
        <p:nvSpPr>
          <p:cNvPr name="Freeform 5" id="5"/>
          <p:cNvSpPr/>
          <p:nvPr/>
        </p:nvSpPr>
        <p:spPr>
          <a:xfrm flipH="false" flipV="false" rot="0">
            <a:off x="12565724" y="1848268"/>
            <a:ext cx="3993641" cy="3704102"/>
          </a:xfrm>
          <a:custGeom>
            <a:avLst/>
            <a:gdLst/>
            <a:ahLst/>
            <a:cxnLst/>
            <a:rect r="r" b="b" t="t" l="l"/>
            <a:pathLst>
              <a:path h="3704102" w="3993641">
                <a:moveTo>
                  <a:pt x="0" y="0"/>
                </a:moveTo>
                <a:lnTo>
                  <a:pt x="3993640" y="0"/>
                </a:lnTo>
                <a:lnTo>
                  <a:pt x="3993640" y="3704102"/>
                </a:lnTo>
                <a:lnTo>
                  <a:pt x="0" y="3704102"/>
                </a:lnTo>
                <a:lnTo>
                  <a:pt x="0" y="0"/>
                </a:lnTo>
                <a:close/>
              </a:path>
            </a:pathLst>
          </a:custGeom>
          <a:blipFill>
            <a:blip r:embed="rId6"/>
            <a:stretch>
              <a:fillRect l="0" t="0" r="0" b="0"/>
            </a:stretch>
          </a:blipFill>
        </p:spPr>
      </p:sp>
      <p:sp>
        <p:nvSpPr>
          <p:cNvPr name="Freeform 6" id="6"/>
          <p:cNvSpPr/>
          <p:nvPr/>
        </p:nvSpPr>
        <p:spPr>
          <a:xfrm flipH="false" flipV="false" rot="0">
            <a:off x="1693179" y="5510186"/>
            <a:ext cx="6256971" cy="4051389"/>
          </a:xfrm>
          <a:custGeom>
            <a:avLst/>
            <a:gdLst/>
            <a:ahLst/>
            <a:cxnLst/>
            <a:rect r="r" b="b" t="t" l="l"/>
            <a:pathLst>
              <a:path h="4051389" w="6256971">
                <a:moveTo>
                  <a:pt x="0" y="0"/>
                </a:moveTo>
                <a:lnTo>
                  <a:pt x="6256972" y="0"/>
                </a:lnTo>
                <a:lnTo>
                  <a:pt x="6256972" y="4051389"/>
                </a:lnTo>
                <a:lnTo>
                  <a:pt x="0" y="4051389"/>
                </a:lnTo>
                <a:lnTo>
                  <a:pt x="0" y="0"/>
                </a:lnTo>
                <a:close/>
              </a:path>
            </a:pathLst>
          </a:custGeom>
          <a:blipFill>
            <a:blip r:embed="rId7"/>
            <a:stretch>
              <a:fillRect l="0" t="0" r="0" b="0"/>
            </a:stretch>
          </a:blipFill>
        </p:spPr>
      </p:sp>
      <p:sp>
        <p:nvSpPr>
          <p:cNvPr name="Freeform 7" id="7"/>
          <p:cNvSpPr/>
          <p:nvPr/>
        </p:nvSpPr>
        <p:spPr>
          <a:xfrm flipH="false" flipV="false" rot="0">
            <a:off x="7867321" y="5552370"/>
            <a:ext cx="8692043" cy="4009205"/>
          </a:xfrm>
          <a:custGeom>
            <a:avLst/>
            <a:gdLst/>
            <a:ahLst/>
            <a:cxnLst/>
            <a:rect r="r" b="b" t="t" l="l"/>
            <a:pathLst>
              <a:path h="4009205" w="8692043">
                <a:moveTo>
                  <a:pt x="0" y="0"/>
                </a:moveTo>
                <a:lnTo>
                  <a:pt x="8692043" y="0"/>
                </a:lnTo>
                <a:lnTo>
                  <a:pt x="8692043" y="4009205"/>
                </a:lnTo>
                <a:lnTo>
                  <a:pt x="0" y="4009205"/>
                </a:lnTo>
                <a:lnTo>
                  <a:pt x="0" y="0"/>
                </a:lnTo>
                <a:close/>
              </a:path>
            </a:pathLst>
          </a:custGeom>
          <a:blipFill>
            <a:blip r:embed="rId8"/>
            <a:stretch>
              <a:fillRect l="0" t="0" r="0" b="0"/>
            </a:stretch>
          </a:blipFill>
        </p:spPr>
      </p:sp>
      <p:sp>
        <p:nvSpPr>
          <p:cNvPr name="TextBox 8" id="8"/>
          <p:cNvSpPr txBox="true"/>
          <p:nvPr/>
        </p:nvSpPr>
        <p:spPr>
          <a:xfrm rot="0">
            <a:off x="664343" y="509554"/>
            <a:ext cx="7780779" cy="903358"/>
          </a:xfrm>
          <a:prstGeom prst="rect">
            <a:avLst/>
          </a:prstGeom>
        </p:spPr>
        <p:txBody>
          <a:bodyPr anchor="t" rtlCol="false" tIns="0" lIns="0" bIns="0" rIns="0">
            <a:spAutoFit/>
          </a:bodyPr>
          <a:lstStyle/>
          <a:p>
            <a:pPr algn="l">
              <a:lnSpc>
                <a:spcPts val="7044"/>
              </a:lnSpc>
            </a:pPr>
            <a:r>
              <a:rPr lang="en-US" sz="5821" b="true">
                <a:solidFill>
                  <a:srgbClr val="FFFFFF"/>
                </a:solidFill>
                <a:latin typeface="Inter Bold"/>
                <a:ea typeface="Inter Bold"/>
                <a:cs typeface="Inter Bold"/>
                <a:sym typeface="Inter Bold"/>
              </a:rPr>
              <a:t>Tampilan Website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768685" y="-9085843"/>
            <a:ext cx="16287741" cy="16287741"/>
          </a:xfrm>
          <a:custGeom>
            <a:avLst/>
            <a:gdLst/>
            <a:ahLst/>
            <a:cxnLst/>
            <a:rect r="r" b="b" t="t" l="l"/>
            <a:pathLst>
              <a:path h="16287741" w="16287741">
                <a:moveTo>
                  <a:pt x="0" y="0"/>
                </a:moveTo>
                <a:lnTo>
                  <a:pt x="16287741" y="0"/>
                </a:lnTo>
                <a:lnTo>
                  <a:pt x="16287741" y="16287741"/>
                </a:lnTo>
                <a:lnTo>
                  <a:pt x="0" y="1628774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346427" cy="389642"/>
          </a:xfrm>
          <a:custGeom>
            <a:avLst/>
            <a:gdLst/>
            <a:ahLst/>
            <a:cxnLst/>
            <a:rect r="r" b="b" t="t" l="l"/>
            <a:pathLst>
              <a:path h="389642" w="346427">
                <a:moveTo>
                  <a:pt x="0" y="0"/>
                </a:moveTo>
                <a:lnTo>
                  <a:pt x="346427" y="0"/>
                </a:lnTo>
                <a:lnTo>
                  <a:pt x="346427" y="389642"/>
                </a:lnTo>
                <a:lnTo>
                  <a:pt x="0" y="389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251739" y="2230161"/>
            <a:ext cx="10393753" cy="1039375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0087" t="-1124" r="-29892" b="-4877"/>
              </a:stretch>
            </a:blipFill>
            <a:ln w="190500" cap="sq">
              <a:gradFill>
                <a:gsLst>
                  <a:gs pos="0">
                    <a:srgbClr val="CB6CE6">
                      <a:alpha val="100000"/>
                    </a:srgbClr>
                  </a:gs>
                  <a:gs pos="100000">
                    <a:srgbClr val="011030">
                      <a:alpha val="100000"/>
                    </a:srgbClr>
                  </a:gs>
                </a:gsLst>
                <a:path path="circle">
                  <a:fillToRect l="0" r="100000" t="0" b="100000"/>
                </a:path>
                <a:tileRect r="0" l="-100000" b="0" t="-100000"/>
              </a:gradFill>
              <a:prstDash val="solid"/>
              <a:miter/>
            </a:ln>
          </p:spPr>
        </p:sp>
      </p:grpSp>
      <p:grpSp>
        <p:nvGrpSpPr>
          <p:cNvPr name="Group 6" id="6"/>
          <p:cNvGrpSpPr/>
          <p:nvPr/>
        </p:nvGrpSpPr>
        <p:grpSpPr>
          <a:xfrm rot="-5273592">
            <a:off x="8294822" y="2583166"/>
            <a:ext cx="2387776" cy="238777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4000"/>
                  </a:srgbClr>
                </a:gs>
                <a:gs pos="100000">
                  <a:srgbClr val="543985">
                    <a:alpha val="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6439809">
            <a:off x="9727634" y="2180061"/>
            <a:ext cx="1296486" cy="129648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5000"/>
                  </a:srgbClr>
                </a:gs>
                <a:gs pos="100000">
                  <a:srgbClr val="543985">
                    <a:alpha val="0"/>
                  </a:srgbClr>
                </a:gs>
              </a:gsLst>
              <a:path path="circle">
                <a:fillToRect l="0" r="100000" t="0" b="100000"/>
              </a:path>
              <a:tileRect r="0" l="-100000" b="0" t="-10000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true" flipV="false" rot="0">
            <a:off x="-1114356" y="8812551"/>
            <a:ext cx="4978965" cy="4114800"/>
          </a:xfrm>
          <a:custGeom>
            <a:avLst/>
            <a:gdLst/>
            <a:ahLst/>
            <a:cxnLst/>
            <a:rect r="r" b="b" t="t" l="l"/>
            <a:pathLst>
              <a:path h="4114800" w="4978965">
                <a:moveTo>
                  <a:pt x="4978965" y="0"/>
                </a:moveTo>
                <a:lnTo>
                  <a:pt x="0" y="0"/>
                </a:lnTo>
                <a:lnTo>
                  <a:pt x="0" y="4114800"/>
                </a:lnTo>
                <a:lnTo>
                  <a:pt x="4978965" y="4114800"/>
                </a:lnTo>
                <a:lnTo>
                  <a:pt x="4978965" y="0"/>
                </a:lnTo>
                <a:close/>
              </a:path>
            </a:pathLst>
          </a:custGeom>
          <a:blipFill>
            <a:blip r:embed="rId7">
              <a:alphaModFix amt="41000"/>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487164" y="1025158"/>
            <a:ext cx="2235778" cy="349250"/>
          </a:xfrm>
          <a:prstGeom prst="rect">
            <a:avLst/>
          </a:prstGeom>
        </p:spPr>
        <p:txBody>
          <a:bodyPr anchor="t" rtlCol="false" tIns="0" lIns="0" bIns="0" rIns="0">
            <a:spAutoFit/>
          </a:bodyPr>
          <a:lstStyle/>
          <a:p>
            <a:pPr algn="l">
              <a:lnSpc>
                <a:spcPts val="2800"/>
              </a:lnSpc>
            </a:pPr>
            <a:r>
              <a:rPr lang="en-US" sz="2000" b="true">
                <a:solidFill>
                  <a:srgbClr val="EBE4ED"/>
                </a:solidFill>
                <a:latin typeface="TT Interphases Bold"/>
                <a:ea typeface="TT Interphases Bold"/>
                <a:cs typeface="TT Interphases Bold"/>
                <a:sym typeface="TT Interphases Bold"/>
              </a:rPr>
              <a:t>Kelompok 16</a:t>
            </a:r>
          </a:p>
        </p:txBody>
      </p:sp>
      <p:sp>
        <p:nvSpPr>
          <p:cNvPr name="TextBox 14" id="14"/>
          <p:cNvSpPr txBox="true"/>
          <p:nvPr/>
        </p:nvSpPr>
        <p:spPr>
          <a:xfrm rot="0">
            <a:off x="1375127" y="1768957"/>
            <a:ext cx="6185876" cy="903358"/>
          </a:xfrm>
          <a:prstGeom prst="rect">
            <a:avLst/>
          </a:prstGeom>
        </p:spPr>
        <p:txBody>
          <a:bodyPr anchor="t" rtlCol="false" tIns="0" lIns="0" bIns="0" rIns="0">
            <a:spAutoFit/>
          </a:bodyPr>
          <a:lstStyle/>
          <a:p>
            <a:pPr algn="l">
              <a:lnSpc>
                <a:spcPts val="7044"/>
              </a:lnSpc>
            </a:pPr>
            <a:r>
              <a:rPr lang="en-US" sz="5821" b="true">
                <a:solidFill>
                  <a:srgbClr val="FFFFFF"/>
                </a:solidFill>
                <a:latin typeface="Inter Bold"/>
                <a:ea typeface="Inter Bold"/>
                <a:cs typeface="Inter Bold"/>
                <a:sym typeface="Inter Bold"/>
              </a:rPr>
              <a:t>Flowchart</a:t>
            </a:r>
          </a:p>
        </p:txBody>
      </p:sp>
      <p:sp>
        <p:nvSpPr>
          <p:cNvPr name="TextBox 15" id="15"/>
          <p:cNvSpPr txBox="true"/>
          <p:nvPr/>
        </p:nvSpPr>
        <p:spPr>
          <a:xfrm rot="0">
            <a:off x="1375127" y="2790204"/>
            <a:ext cx="6971912" cy="5626100"/>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Flowchart tersebut menggambarkan alur sistem reservasi ruangan di Website Pinjam Ruang FT V2. Proses dimulai dengan pengguna memasukkan akun. Jika belum memiliki akun, pengguna harus mendaftar terlebih dahulu (register), sedangkan yang sudah memiliki akun bisa langsung masuk (login). Setelah masuk, sistem membedakan pengguna biasa dan admin. Pengguna biasa memilih gedung dan ruangan yang ingin direservasi, lalu mengirimkan permintaan reservasi dan menunggu konfirmasi. Sementara itu, admin dapat melihat antrean reservasi dan menentukan apakah permintaan diterima atau ditolak. Jika diterima, reservasi berhasil dan ruangan dapat digunakan; jika ditolak, sistem akan memberi tahu bahwa reservasi tidak berhasil. Proses berakhir setelah hasil reservasi ditentukan.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46427" cy="389642"/>
          </a:xfrm>
          <a:custGeom>
            <a:avLst/>
            <a:gdLst/>
            <a:ahLst/>
            <a:cxnLst/>
            <a:rect r="r" b="b" t="t" l="l"/>
            <a:pathLst>
              <a:path h="389642" w="346427">
                <a:moveTo>
                  <a:pt x="0" y="0"/>
                </a:moveTo>
                <a:lnTo>
                  <a:pt x="346427" y="0"/>
                </a:lnTo>
                <a:lnTo>
                  <a:pt x="346427" y="389642"/>
                </a:lnTo>
                <a:lnTo>
                  <a:pt x="0" y="389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33183" y="2343006"/>
            <a:ext cx="9912249" cy="99122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9796" t="0" r="-19796" b="0"/>
              </a:stretch>
            </a:blipFill>
            <a:ln w="190500" cap="sq">
              <a:gradFill>
                <a:gsLst>
                  <a:gs pos="0">
                    <a:srgbClr val="CB6CE6">
                      <a:alpha val="100000"/>
                    </a:srgbClr>
                  </a:gs>
                  <a:gs pos="100000">
                    <a:srgbClr val="011030">
                      <a:alpha val="100000"/>
                    </a:srgbClr>
                  </a:gs>
                </a:gsLst>
                <a:path path="circle">
                  <a:fillToRect l="0" r="100000" t="0" b="100000"/>
                </a:path>
                <a:tileRect r="0" l="-100000" b="0" t="-100000"/>
              </a:gradFill>
              <a:prstDash val="solid"/>
              <a:miter/>
            </a:ln>
          </p:spPr>
        </p:sp>
      </p:grpSp>
      <p:grpSp>
        <p:nvGrpSpPr>
          <p:cNvPr name="Group 5" id="5"/>
          <p:cNvGrpSpPr/>
          <p:nvPr/>
        </p:nvGrpSpPr>
        <p:grpSpPr>
          <a:xfrm rot="-5273592">
            <a:off x="7216897" y="1369201"/>
            <a:ext cx="2387776" cy="238777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4000"/>
                  </a:srgbClr>
                </a:gs>
                <a:gs pos="100000">
                  <a:srgbClr val="543985">
                    <a:alpha val="0"/>
                  </a:srgbClr>
                </a:gs>
              </a:gsLst>
              <a:path path="circle">
                <a:fillToRect l="0" r="100000" t="0" b="100000"/>
              </a:path>
              <a:tileRect r="0" l="-100000" b="0" t="-1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6439809">
            <a:off x="8649709" y="966096"/>
            <a:ext cx="1296486" cy="129648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5000"/>
                  </a:srgbClr>
                </a:gs>
                <a:gs pos="100000">
                  <a:srgbClr val="543985">
                    <a:alpha val="0"/>
                  </a:srgbClr>
                </a:gs>
              </a:gsLst>
              <a:path path="circle">
                <a:fillToRect l="0" r="100000" t="0" b="100000"/>
              </a:path>
              <a:tileRect r="0" l="-100000" b="0" t="-1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4363175" y="8866922"/>
            <a:ext cx="4978965" cy="4114800"/>
          </a:xfrm>
          <a:custGeom>
            <a:avLst/>
            <a:gdLst/>
            <a:ahLst/>
            <a:cxnLst/>
            <a:rect r="r" b="b" t="t" l="l"/>
            <a:pathLst>
              <a:path h="4114800" w="4978965">
                <a:moveTo>
                  <a:pt x="0" y="0"/>
                </a:moveTo>
                <a:lnTo>
                  <a:pt x="4978965" y="0"/>
                </a:lnTo>
                <a:lnTo>
                  <a:pt x="4978965" y="4114800"/>
                </a:lnTo>
                <a:lnTo>
                  <a:pt x="0" y="4114800"/>
                </a:lnTo>
                <a:lnTo>
                  <a:pt x="0" y="0"/>
                </a:lnTo>
                <a:close/>
              </a:path>
            </a:pathLst>
          </a:custGeom>
          <a:blipFill>
            <a:blip r:embed="rId5">
              <a:alphaModFix amt="41000"/>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487164" y="1025158"/>
            <a:ext cx="2235778" cy="349250"/>
          </a:xfrm>
          <a:prstGeom prst="rect">
            <a:avLst/>
          </a:prstGeom>
        </p:spPr>
        <p:txBody>
          <a:bodyPr anchor="t" rtlCol="false" tIns="0" lIns="0" bIns="0" rIns="0">
            <a:spAutoFit/>
          </a:bodyPr>
          <a:lstStyle/>
          <a:p>
            <a:pPr algn="l">
              <a:lnSpc>
                <a:spcPts val="2800"/>
              </a:lnSpc>
            </a:pPr>
            <a:r>
              <a:rPr lang="en-US" sz="2000" b="true">
                <a:solidFill>
                  <a:srgbClr val="EBE4ED"/>
                </a:solidFill>
                <a:latin typeface="TT Interphases Bold"/>
                <a:ea typeface="TT Interphases Bold"/>
                <a:cs typeface="TT Interphases Bold"/>
                <a:sym typeface="TT Interphases Bold"/>
              </a:rPr>
              <a:t>Kelompok 16</a:t>
            </a:r>
          </a:p>
        </p:txBody>
      </p:sp>
      <p:sp>
        <p:nvSpPr>
          <p:cNvPr name="TextBox 13" id="13"/>
          <p:cNvSpPr txBox="true"/>
          <p:nvPr/>
        </p:nvSpPr>
        <p:spPr>
          <a:xfrm rot="0">
            <a:off x="10109864" y="1489275"/>
            <a:ext cx="7201659" cy="1795059"/>
          </a:xfrm>
          <a:prstGeom prst="rect">
            <a:avLst/>
          </a:prstGeom>
        </p:spPr>
        <p:txBody>
          <a:bodyPr anchor="t" rtlCol="false" tIns="0" lIns="0" bIns="0" rIns="0">
            <a:spAutoFit/>
          </a:bodyPr>
          <a:lstStyle/>
          <a:p>
            <a:pPr algn="l">
              <a:lnSpc>
                <a:spcPts val="7044"/>
              </a:lnSpc>
            </a:pPr>
            <a:r>
              <a:rPr lang="en-US" sz="5821" b="true">
                <a:solidFill>
                  <a:srgbClr val="FFFFFF"/>
                </a:solidFill>
                <a:latin typeface="Inter Bold"/>
                <a:ea typeface="Inter Bold"/>
                <a:cs typeface="Inter Bold"/>
                <a:sym typeface="Inter Bold"/>
              </a:rPr>
              <a:t>Entity-Relationship Diagram (ERD)</a:t>
            </a:r>
          </a:p>
        </p:txBody>
      </p:sp>
      <p:sp>
        <p:nvSpPr>
          <p:cNvPr name="TextBox 14" id="14"/>
          <p:cNvSpPr txBox="true"/>
          <p:nvPr/>
        </p:nvSpPr>
        <p:spPr>
          <a:xfrm rot="0">
            <a:off x="10071264" y="3574752"/>
            <a:ext cx="7188036" cy="4568825"/>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Entity Relationship Diagram (ERD) di samping menggambarkan hubungan dari database Pinjam Ruang FT V2  yang melibatkan lima entitas utama: gedung, ruangan, users, peminjaman, dan approval_log. Setiap gedung dapat memiliki banyak ruangan, dan setiap ruangan bisa dipinjam oleh pengguna (users) untuk keperluan tertentu dalam rentang waktu tertentu. Proses peminjaman tersebut dicatat dalam tabel peminjaman, yang juga mencatat status dan catatan peminjaman. Selain itu, proses persetujuan atau penolakan peminjaman oleh admin dicatat dalam tabel approval_log, termasuk perubahan status, catatan, dan waktu perubahan.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768685" y="-9085843"/>
            <a:ext cx="16287741" cy="16287741"/>
          </a:xfrm>
          <a:custGeom>
            <a:avLst/>
            <a:gdLst/>
            <a:ahLst/>
            <a:cxnLst/>
            <a:rect r="r" b="b" t="t" l="l"/>
            <a:pathLst>
              <a:path h="16287741" w="16287741">
                <a:moveTo>
                  <a:pt x="0" y="0"/>
                </a:moveTo>
                <a:lnTo>
                  <a:pt x="16287741" y="0"/>
                </a:lnTo>
                <a:lnTo>
                  <a:pt x="16287741" y="16287741"/>
                </a:lnTo>
                <a:lnTo>
                  <a:pt x="0" y="1628774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346427" cy="389642"/>
          </a:xfrm>
          <a:custGeom>
            <a:avLst/>
            <a:gdLst/>
            <a:ahLst/>
            <a:cxnLst/>
            <a:rect r="r" b="b" t="t" l="l"/>
            <a:pathLst>
              <a:path h="389642" w="346427">
                <a:moveTo>
                  <a:pt x="0" y="0"/>
                </a:moveTo>
                <a:lnTo>
                  <a:pt x="346427" y="0"/>
                </a:lnTo>
                <a:lnTo>
                  <a:pt x="346427" y="389642"/>
                </a:lnTo>
                <a:lnTo>
                  <a:pt x="0" y="389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273592">
            <a:off x="8099660" y="1941033"/>
            <a:ext cx="2387776" cy="238777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4000"/>
                  </a:srgbClr>
                </a:gs>
                <a:gs pos="100000">
                  <a:srgbClr val="543985">
                    <a:alpha val="0"/>
                  </a:srgbClr>
                </a:gs>
              </a:gsLst>
              <a:path path="circle">
                <a:fillToRect l="0" r="100000" t="0" b="100000"/>
              </a:path>
              <a:tileRect r="0" l="-100000" b="0" t="-10000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6439809">
            <a:off x="9532471" y="1537928"/>
            <a:ext cx="1296486" cy="129648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6CE6">
                    <a:alpha val="15000"/>
                  </a:srgbClr>
                </a:gs>
                <a:gs pos="100000">
                  <a:srgbClr val="543985">
                    <a:alpha val="0"/>
                  </a:srgbClr>
                </a:gs>
              </a:gsLst>
              <a:path path="circle">
                <a:fillToRect l="0" r="100000" t="0" b="100000"/>
              </a:path>
              <a:tileRect r="0" l="-100000" b="0" t="-1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8499565" y="-1651215"/>
            <a:ext cx="11871540" cy="1187154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a:ln w="190500" cap="sq">
              <a:gradFill>
                <a:gsLst>
                  <a:gs pos="0">
                    <a:srgbClr val="CB6CE6">
                      <a:alpha val="100000"/>
                    </a:srgbClr>
                  </a:gs>
                  <a:gs pos="100000">
                    <a:srgbClr val="011030">
                      <a:alpha val="100000"/>
                    </a:srgbClr>
                  </a:gs>
                </a:gsLst>
                <a:path path="circle">
                  <a:fillToRect l="0" r="100000" t="0" b="100000"/>
                </a:path>
                <a:tileRect r="0" l="-100000" b="0" t="-100000"/>
              </a:gradFill>
              <a:prstDash val="solid"/>
              <a:miter/>
            </a:ln>
          </p:spPr>
        </p:sp>
      </p:grpSp>
      <p:sp>
        <p:nvSpPr>
          <p:cNvPr name="Freeform 12" id="12"/>
          <p:cNvSpPr/>
          <p:nvPr/>
        </p:nvSpPr>
        <p:spPr>
          <a:xfrm flipH="true" flipV="false" rot="0">
            <a:off x="-1114356" y="8812551"/>
            <a:ext cx="4978965" cy="4114800"/>
          </a:xfrm>
          <a:custGeom>
            <a:avLst/>
            <a:gdLst/>
            <a:ahLst/>
            <a:cxnLst/>
            <a:rect r="r" b="b" t="t" l="l"/>
            <a:pathLst>
              <a:path h="4114800" w="4978965">
                <a:moveTo>
                  <a:pt x="4978965" y="0"/>
                </a:moveTo>
                <a:lnTo>
                  <a:pt x="0" y="0"/>
                </a:lnTo>
                <a:lnTo>
                  <a:pt x="0" y="4114800"/>
                </a:lnTo>
                <a:lnTo>
                  <a:pt x="4978965" y="4114800"/>
                </a:lnTo>
                <a:lnTo>
                  <a:pt x="4978965" y="0"/>
                </a:lnTo>
                <a:close/>
              </a:path>
            </a:pathLst>
          </a:custGeom>
          <a:blipFill>
            <a:blip r:embed="rId7">
              <a:alphaModFix amt="41000"/>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028700" y="1791477"/>
            <a:ext cx="7768873" cy="1795059"/>
          </a:xfrm>
          <a:prstGeom prst="rect">
            <a:avLst/>
          </a:prstGeom>
        </p:spPr>
        <p:txBody>
          <a:bodyPr anchor="t" rtlCol="false" tIns="0" lIns="0" bIns="0" rIns="0">
            <a:spAutoFit/>
          </a:bodyPr>
          <a:lstStyle/>
          <a:p>
            <a:pPr algn="l">
              <a:lnSpc>
                <a:spcPts val="7044"/>
              </a:lnSpc>
            </a:pPr>
            <a:r>
              <a:rPr lang="en-US" sz="5821" b="true">
                <a:solidFill>
                  <a:srgbClr val="FFFFFF"/>
                </a:solidFill>
                <a:latin typeface="Inter Bold"/>
                <a:ea typeface="Inter Bold"/>
                <a:cs typeface="Inter Bold"/>
                <a:sym typeface="Inter Bold"/>
              </a:rPr>
              <a:t>Unified Modeling Language (UML)</a:t>
            </a:r>
          </a:p>
        </p:txBody>
      </p:sp>
      <p:sp>
        <p:nvSpPr>
          <p:cNvPr name="TextBox 14" id="14"/>
          <p:cNvSpPr txBox="true"/>
          <p:nvPr/>
        </p:nvSpPr>
        <p:spPr>
          <a:xfrm rot="0">
            <a:off x="1487164" y="1025158"/>
            <a:ext cx="2235778" cy="349250"/>
          </a:xfrm>
          <a:prstGeom prst="rect">
            <a:avLst/>
          </a:prstGeom>
        </p:spPr>
        <p:txBody>
          <a:bodyPr anchor="t" rtlCol="false" tIns="0" lIns="0" bIns="0" rIns="0">
            <a:spAutoFit/>
          </a:bodyPr>
          <a:lstStyle/>
          <a:p>
            <a:pPr algn="l">
              <a:lnSpc>
                <a:spcPts val="2800"/>
              </a:lnSpc>
            </a:pPr>
            <a:r>
              <a:rPr lang="en-US" sz="2000" b="true">
                <a:solidFill>
                  <a:srgbClr val="EBE4ED"/>
                </a:solidFill>
                <a:latin typeface="TT Interphases Bold"/>
                <a:ea typeface="TT Interphases Bold"/>
                <a:cs typeface="TT Interphases Bold"/>
                <a:sym typeface="TT Interphases Bold"/>
              </a:rPr>
              <a:t>Kelompok 16</a:t>
            </a:r>
          </a:p>
        </p:txBody>
      </p:sp>
      <p:sp>
        <p:nvSpPr>
          <p:cNvPr name="TextBox 15" id="15"/>
          <p:cNvSpPr txBox="true"/>
          <p:nvPr/>
        </p:nvSpPr>
        <p:spPr>
          <a:xfrm rot="0">
            <a:off x="1028700" y="3719886"/>
            <a:ext cx="7356565" cy="4921250"/>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UML di samping menggambarkan struktur dan relasi antar entitas dalam website Pinjam Ruang FT V2 menggunakan notasi class diagram. Terdapat lima kelas utama: gedung, ruangan, users, peminjaman, dan approval_log, masing-masing merepresentasikan tabel dalam basis data. Setiap entitas memiliki atribut dengan tipe data dan batasan (constraints), seperti NOT NULL, UNIQUE, dan DEFAULT. Relasi antar entitas ditunjukkan dengan garis yang menjelaskan kardinalitas (misalnya 1:N atau 1:1), seperti satu gedung memiliki banyak ruangan, satu user dapat membuat banyak peminjaman, dan satu peminjaman dapat memiliki satu log persetujuan. Diagram ini mempermudah pemahaman struktur database serta alur data antar entitas dalam sistem.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DAGn27lI20A</dc:identifier>
  <dcterms:modified xsi:type="dcterms:W3CDTF">2011-08-01T06:04:30Z</dcterms:modified>
  <cp:revision>1</cp:revision>
  <dc:title>PPT KELOMPOK 16 - Pinjam Ruang FT V2</dc:title>
</cp:coreProperties>
</file>